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0027CA-66E7-4D3E-8C3F-59D636F3BD91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4CC631-69AA-46C4-BBE5-D850B25A30D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0027CA-66E7-4D3E-8C3F-59D636F3BD91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4CC631-69AA-46C4-BBE5-D850B25A30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0027CA-66E7-4D3E-8C3F-59D636F3BD91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4CC631-69AA-46C4-BBE5-D850B25A30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0027CA-66E7-4D3E-8C3F-59D636F3BD91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4CC631-69AA-46C4-BBE5-D850B25A30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0027CA-66E7-4D3E-8C3F-59D636F3BD91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4CC631-69AA-46C4-BBE5-D850B25A30D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0027CA-66E7-4D3E-8C3F-59D636F3BD91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4CC631-69AA-46C4-BBE5-D850B25A30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0027CA-66E7-4D3E-8C3F-59D636F3BD91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4CC631-69AA-46C4-BBE5-D850B25A30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0027CA-66E7-4D3E-8C3F-59D636F3BD91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4CC631-69AA-46C4-BBE5-D850B25A30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0027CA-66E7-4D3E-8C3F-59D636F3BD91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4CC631-69AA-46C4-BBE5-D850B25A30D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0027CA-66E7-4D3E-8C3F-59D636F3BD91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4CC631-69AA-46C4-BBE5-D850B25A30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0027CA-66E7-4D3E-8C3F-59D636F3BD91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4CC631-69AA-46C4-BBE5-D850B25A30D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40027CA-66E7-4D3E-8C3F-59D636F3BD91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44CC631-69AA-46C4-BBE5-D850B25A30D9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484784"/>
            <a:ext cx="6840760" cy="2808312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chemeClr val="accent3">
                    <a:lumMod val="10000"/>
                  </a:schemeClr>
                </a:solidFill>
              </a:rPr>
              <a:t>Воспитательная работа </a:t>
            </a:r>
            <a:br>
              <a:rPr lang="ru-RU" sz="4800" b="1" dirty="0" smtClean="0">
                <a:solidFill>
                  <a:schemeClr val="accent3">
                    <a:lumMod val="10000"/>
                  </a:schemeClr>
                </a:solidFill>
              </a:rPr>
            </a:br>
            <a:r>
              <a:rPr lang="ru-RU" sz="4800" b="1" dirty="0" smtClean="0">
                <a:solidFill>
                  <a:schemeClr val="accent3">
                    <a:lumMod val="10000"/>
                  </a:schemeClr>
                </a:solidFill>
              </a:rPr>
              <a:t>в организациях физической культуры </a:t>
            </a:r>
            <a:br>
              <a:rPr lang="ru-RU" sz="4800" b="1" dirty="0" smtClean="0">
                <a:solidFill>
                  <a:schemeClr val="accent3">
                    <a:lumMod val="10000"/>
                  </a:schemeClr>
                </a:solidFill>
              </a:rPr>
            </a:br>
            <a:r>
              <a:rPr lang="ru-RU" sz="4800" b="1" dirty="0" smtClean="0">
                <a:solidFill>
                  <a:schemeClr val="accent3">
                    <a:lumMod val="10000"/>
                  </a:schemeClr>
                </a:solidFill>
              </a:rPr>
              <a:t>и спорта </a:t>
            </a:r>
            <a:endParaRPr lang="ru-RU" sz="4800" b="1" dirty="0">
              <a:solidFill>
                <a:schemeClr val="accent3">
                  <a:lumMod val="1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304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104" y="980728"/>
            <a:ext cx="7669360" cy="4104456"/>
          </a:xfrm>
        </p:spPr>
        <p:txBody>
          <a:bodyPr>
            <a:normAutofit lnSpcReduction="10000"/>
          </a:bodyPr>
          <a:lstStyle/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4800" b="1" dirty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Трудовое </a:t>
            </a:r>
            <a:r>
              <a:rPr lang="ru-RU" sz="48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воспитание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4400" b="1" dirty="0" smtClean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Установление </a:t>
            </a:r>
            <a:r>
              <a:rPr lang="ru-RU" sz="4400" b="1" dirty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распорядка дежурств по уборке мест занятий после тренировки </a:t>
            </a:r>
            <a:endParaRPr lang="ru-RU" sz="4400" b="1" dirty="0" smtClean="0">
              <a:solidFill>
                <a:schemeClr val="tx1"/>
              </a:solidFill>
              <a:latin typeface="Bahnschrift SemiBold Condensed" panose="020B0502040204020203" pitchFamily="34" charset="0"/>
            </a:endParaRP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4400" b="1" dirty="0" smtClean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Помощь </a:t>
            </a:r>
            <a:r>
              <a:rPr lang="ru-RU" sz="4400" b="1" dirty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в оформлении наглядной </a:t>
            </a:r>
            <a:r>
              <a:rPr lang="ru-RU" sz="4400" b="1" dirty="0" smtClean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агитации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4400" b="1" dirty="0" smtClean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Участие </a:t>
            </a:r>
            <a:r>
              <a:rPr lang="ru-RU" sz="4400" b="1" dirty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в субботниках</a:t>
            </a:r>
            <a:endParaRPr lang="ru-RU" sz="4400" b="1" dirty="0" smtClean="0">
              <a:solidFill>
                <a:schemeClr val="tx1"/>
              </a:solidFill>
              <a:latin typeface="Bahnschrift SemiBold Condensed" panose="020B0502040204020203" pitchFamily="34" charset="0"/>
            </a:endParaRP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endParaRPr lang="ru-RU" sz="4400" b="1" dirty="0">
              <a:solidFill>
                <a:srgbClr val="0070C0"/>
              </a:solidFill>
              <a:latin typeface="Bahnschrift SemiBold Condensed" panose="020B0502040204020203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355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404664"/>
            <a:ext cx="7632848" cy="6264696"/>
          </a:xfrm>
        </p:spPr>
        <p:txBody>
          <a:bodyPr>
            <a:normAutofit fontScale="32500" lnSpcReduction="20000"/>
          </a:bodyPr>
          <a:lstStyle/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35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Эстетическое воспитание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0000" b="1" dirty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Краткие сведения о гигиенических нормах для </a:t>
            </a:r>
            <a:r>
              <a:rPr lang="ru-RU" sz="10000" b="1" dirty="0" smtClean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спортсменов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0000" b="1" dirty="0" smtClean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Соблюдение санитарно-гигиенических </a:t>
            </a:r>
            <a:r>
              <a:rPr lang="ru-RU" sz="10000" b="1" dirty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норм во время занятий в </a:t>
            </a:r>
            <a:r>
              <a:rPr lang="ru-RU" sz="10000" b="1" dirty="0" smtClean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спортивном зале 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0000" b="1" dirty="0" smtClean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Соблюдение </a:t>
            </a:r>
            <a:r>
              <a:rPr lang="ru-RU" sz="10000" b="1" dirty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спортивного </a:t>
            </a:r>
            <a:r>
              <a:rPr lang="ru-RU" sz="10000" b="1" dirty="0" smtClean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режима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0000" b="1" dirty="0" smtClean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Беседы на тему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0000" b="1" dirty="0" smtClean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«Внешний </a:t>
            </a:r>
            <a:r>
              <a:rPr lang="ru-RU" sz="10000" b="1" dirty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вид спортсмена</a:t>
            </a:r>
            <a:r>
              <a:rPr lang="ru-RU" sz="10000" b="1" dirty="0" smtClean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»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0000" b="1" dirty="0" smtClean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 </a:t>
            </a:r>
            <a:r>
              <a:rPr lang="ru-RU" sz="10000" b="1" dirty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«Красота физическая – красота внутренняя</a:t>
            </a:r>
            <a:r>
              <a:rPr lang="ru-RU" sz="10000" b="1" dirty="0" smtClean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»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0000" b="1" dirty="0" smtClean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«</a:t>
            </a:r>
            <a:r>
              <a:rPr lang="ru-RU" sz="10000" b="1" dirty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Физически развитый человек прекрасен во всем</a:t>
            </a:r>
            <a:r>
              <a:rPr lang="ru-RU" sz="10000" b="1" dirty="0" smtClean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»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0000" b="1" dirty="0" smtClean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«</a:t>
            </a:r>
            <a:r>
              <a:rPr lang="ru-RU" sz="10000" b="1" dirty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Многогранность физического развития</a:t>
            </a:r>
            <a:r>
              <a:rPr lang="ru-RU" sz="10000" b="1" dirty="0" smtClean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»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0000" b="1" dirty="0" smtClean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«</a:t>
            </a:r>
            <a:r>
              <a:rPr lang="ru-RU" sz="10000" b="1" dirty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Внутренний мир спортсмена»</a:t>
            </a:r>
            <a:r>
              <a:rPr lang="ru-RU" sz="10000" b="1" dirty="0" smtClean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063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228382"/>
              </p:ext>
            </p:extLst>
          </p:nvPr>
        </p:nvGraphicFramePr>
        <p:xfrm>
          <a:off x="1115616" y="1124744"/>
          <a:ext cx="7704855" cy="5174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8272"/>
                <a:gridCol w="144016"/>
                <a:gridCol w="1224136"/>
                <a:gridCol w="1224136"/>
                <a:gridCol w="1206639"/>
                <a:gridCol w="1457656"/>
              </a:tblGrid>
              <a:tr h="218112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Месяц_________________</a:t>
                      </a:r>
                      <a:endParaRPr lang="ru-RU" sz="1400" dirty="0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995" marR="539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Дни недели</a:t>
                      </a:r>
                      <a:endParaRPr lang="ru-RU" sz="1400" b="1" dirty="0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995" marR="53995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</a:rPr>
                        <a:t>02.09 – 8 .09</a:t>
                      </a:r>
                      <a:endParaRPr lang="ru-RU" sz="900" b="1" dirty="0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</a:rPr>
                        <a:t>09.09 – 15.09</a:t>
                      </a:r>
                      <a:endParaRPr lang="ru-RU" sz="900" b="1" dirty="0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</a:rPr>
                        <a:t>16.09 – 22.09</a:t>
                      </a:r>
                      <a:endParaRPr lang="ru-RU" sz="900" b="1" dirty="0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</a:rPr>
                        <a:t>23.09 – 29.09</a:t>
                      </a:r>
                      <a:endParaRPr lang="ru-RU" sz="900" b="1" dirty="0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</a:tr>
              <a:tr h="218112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воспитательной работы</a:t>
                      </a:r>
                      <a:endParaRPr lang="ru-RU" sz="1400" dirty="0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995" marR="539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223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Идеологическое воспитание</a:t>
                      </a:r>
                      <a:endParaRPr lang="ru-RU" sz="1400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995" marR="53995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</a:tr>
              <a:tr h="65433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Спортивно-патриотическое воспитание</a:t>
                      </a:r>
                      <a:endParaRPr lang="ru-RU" sz="1400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995" marR="53995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</a:tr>
              <a:tr h="436223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Эстетическое воспитание</a:t>
                      </a:r>
                      <a:endParaRPr lang="ru-RU" sz="1400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995" marR="53995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</a:tr>
              <a:tr h="65433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Духовно-нравственное воспитание</a:t>
                      </a:r>
                      <a:endParaRPr lang="ru-RU" sz="1400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995" marR="53995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</a:tr>
              <a:tr h="109386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Воспитание культуры безопасной жизнедеятельности </a:t>
                      </a:r>
                      <a:endParaRPr lang="ru-RU" sz="1400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995" marR="53995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</a:tr>
              <a:tr h="65433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Спортивно-этическое воспитание</a:t>
                      </a:r>
                      <a:endParaRPr lang="ru-RU" sz="1400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995" marR="53995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</a:tr>
              <a:tr h="436223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Трудовое воспитание</a:t>
                      </a:r>
                      <a:endParaRPr lang="ru-RU" sz="1400" dirty="0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995" marR="53995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995" marR="53995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043608" y="270520"/>
            <a:ext cx="530812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Примерный план воспитательной работы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2">
                  <a:lumMod val="25000"/>
                </a:schemeClr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 _________ учебный год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2">
                  <a:lumMod val="25000"/>
                </a:schemeClr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10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04664"/>
            <a:ext cx="8496944" cy="1365136"/>
          </a:xfrm>
        </p:spPr>
        <p:txBody>
          <a:bodyPr>
            <a:normAutofit/>
          </a:bodyPr>
          <a:lstStyle/>
          <a:p>
            <a:pPr algn="l"/>
            <a:r>
              <a:rPr lang="ru-RU" sz="4000" b="1" dirty="0">
                <a:solidFill>
                  <a:schemeClr val="accent3">
                    <a:lumMod val="10000"/>
                  </a:schemeClr>
                </a:solidFill>
              </a:rPr>
              <a:t>Основные направления воспитательной работы: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104" y="2132856"/>
            <a:ext cx="8064896" cy="4104456"/>
          </a:xfrm>
        </p:spPr>
        <p:txBody>
          <a:bodyPr>
            <a:normAutofit fontScale="85000" lnSpcReduction="20000"/>
          </a:bodyPr>
          <a:lstStyle/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4400" b="1" dirty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идеологическое </a:t>
            </a:r>
            <a:r>
              <a:rPr lang="ru-RU" sz="4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воспитание</a:t>
            </a:r>
            <a:endParaRPr lang="ru-RU" sz="4400" b="1" dirty="0">
              <a:solidFill>
                <a:srgbClr val="002060"/>
              </a:solidFill>
              <a:latin typeface="Bahnschrift SemiBold Condensed" panose="020B0502040204020203" pitchFamily="34" charset="0"/>
            </a:endParaRP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4400" b="1" dirty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спортивно-патриотическое </a:t>
            </a:r>
            <a:r>
              <a:rPr lang="ru-RU" sz="4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воспитание</a:t>
            </a:r>
            <a:endParaRPr lang="ru-RU" sz="4400" b="1" dirty="0">
              <a:solidFill>
                <a:srgbClr val="002060"/>
              </a:solidFill>
              <a:latin typeface="Bahnschrift SemiBold Condensed" panose="020B0502040204020203" pitchFamily="34" charset="0"/>
            </a:endParaRP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4400" b="1" dirty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эстетическое </a:t>
            </a:r>
            <a:r>
              <a:rPr lang="ru-RU" sz="4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воспитание</a:t>
            </a:r>
            <a:endParaRPr lang="ru-RU" sz="4400" b="1" dirty="0">
              <a:solidFill>
                <a:srgbClr val="002060"/>
              </a:solidFill>
              <a:latin typeface="Bahnschrift SemiBold Condensed" panose="020B0502040204020203" pitchFamily="34" charset="0"/>
            </a:endParaRP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4400" b="1" dirty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трудовое </a:t>
            </a:r>
            <a:r>
              <a:rPr lang="ru-RU" sz="4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воспитание</a:t>
            </a:r>
            <a:endParaRPr lang="ru-RU" sz="4400" b="1" dirty="0">
              <a:solidFill>
                <a:srgbClr val="002060"/>
              </a:solidFill>
              <a:latin typeface="Bahnschrift SemiBold Condensed" panose="020B0502040204020203" pitchFamily="34" charset="0"/>
            </a:endParaRP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4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духовно-нравственное воспитание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4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спортивно-этическое воспитание</a:t>
            </a:r>
            <a:endParaRPr lang="ru-RU" sz="4400" b="1" dirty="0">
              <a:solidFill>
                <a:srgbClr val="002060"/>
              </a:solidFill>
              <a:latin typeface="Bahnschrift SemiBold Condensed" panose="020B0502040204020203" pitchFamily="34" charset="0"/>
            </a:endParaRP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4400" b="1" dirty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работа с </a:t>
            </a:r>
            <a:r>
              <a:rPr lang="ru-RU" sz="4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родителями</a:t>
            </a:r>
            <a:endParaRPr lang="ru-RU" sz="4400" b="1" dirty="0">
              <a:solidFill>
                <a:srgbClr val="002060"/>
              </a:solidFill>
              <a:latin typeface="Bahnschrift SemiBold Condensed" panose="020B0502040204020203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832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16632"/>
            <a:ext cx="8496944" cy="1509152"/>
          </a:xfrm>
        </p:spPr>
        <p:txBody>
          <a:bodyPr>
            <a:normAutofit/>
          </a:bodyPr>
          <a:lstStyle/>
          <a:p>
            <a:pPr algn="l"/>
            <a:r>
              <a:rPr lang="ru-RU" sz="4000" b="1" dirty="0" smtClean="0">
                <a:solidFill>
                  <a:schemeClr val="accent3">
                    <a:lumMod val="10000"/>
                  </a:schemeClr>
                </a:solidFill>
              </a:rPr>
              <a:t>Воспитательная работа</a:t>
            </a:r>
            <a:br>
              <a:rPr lang="ru-RU" sz="4000" b="1" dirty="0" smtClean="0">
                <a:solidFill>
                  <a:schemeClr val="accent3">
                    <a:lumMod val="10000"/>
                  </a:schemeClr>
                </a:solidFill>
              </a:rPr>
            </a:br>
            <a:r>
              <a:rPr lang="ru-RU" sz="4000" b="1" dirty="0" smtClean="0">
                <a:solidFill>
                  <a:schemeClr val="accent3">
                    <a:lumMod val="10000"/>
                  </a:schemeClr>
                </a:solidFill>
              </a:rPr>
              <a:t>со спортсменами </a:t>
            </a:r>
            <a:r>
              <a:rPr lang="ru-RU" sz="4000" b="1" dirty="0">
                <a:solidFill>
                  <a:schemeClr val="accent3">
                    <a:lumMod val="10000"/>
                  </a:schemeClr>
                </a:solidFill>
              </a:rPr>
              <a:t>учащимися: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772816"/>
            <a:ext cx="8064896" cy="2736304"/>
          </a:xfrm>
        </p:spPr>
        <p:txBody>
          <a:bodyPr>
            <a:noAutofit/>
          </a:bodyPr>
          <a:lstStyle/>
          <a:p>
            <a:pPr algn="l"/>
            <a:r>
              <a:rPr lang="ru-RU" sz="3600" dirty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Теоретические занятия во всех группах проводятся в форме </a:t>
            </a:r>
            <a:r>
              <a:rPr lang="ru-RU" sz="3600" dirty="0" smtClean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диалога</a:t>
            </a:r>
          </a:p>
          <a:p>
            <a:pPr algn="l"/>
            <a:r>
              <a:rPr lang="ru-RU" sz="3600" dirty="0" smtClean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При </a:t>
            </a:r>
            <a:r>
              <a:rPr lang="ru-RU" sz="3600" dirty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необходимости на занятиях применяются наглядные </a:t>
            </a:r>
            <a:r>
              <a:rPr lang="ru-RU" sz="3600" dirty="0" smtClean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пособия</a:t>
            </a:r>
          </a:p>
          <a:p>
            <a:pPr algn="l"/>
            <a:r>
              <a:rPr lang="ru-RU" sz="3600" dirty="0" smtClean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По </a:t>
            </a:r>
            <a:r>
              <a:rPr lang="ru-RU" sz="3600" dirty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отдельным темам материал может излагаться </a:t>
            </a:r>
            <a:endParaRPr lang="ru-RU" sz="3600" dirty="0" smtClean="0">
              <a:solidFill>
                <a:srgbClr val="002060"/>
              </a:solidFill>
              <a:latin typeface="Bahnschrift SemiBold Condensed" panose="020B0502040204020203" pitchFamily="34" charset="0"/>
            </a:endParaRPr>
          </a:p>
          <a:p>
            <a:pPr algn="l"/>
            <a:r>
              <a:rPr lang="ru-RU" sz="3600" dirty="0" smtClean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в </a:t>
            </a:r>
            <a:r>
              <a:rPr lang="ru-RU" sz="3600" dirty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виде лекций </a:t>
            </a:r>
            <a:r>
              <a:rPr lang="ru-RU" sz="3600" dirty="0" smtClean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или докладов подготовленных спортсменами-учащимися</a:t>
            </a:r>
            <a:endParaRPr lang="ru-RU" sz="3600" dirty="0">
              <a:solidFill>
                <a:srgbClr val="002060"/>
              </a:solidFill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74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88640"/>
            <a:ext cx="8424936" cy="6336704"/>
          </a:xfrm>
        </p:spPr>
        <p:txBody>
          <a:bodyPr>
            <a:normAutofit fontScale="92500"/>
          </a:bodyPr>
          <a:lstStyle/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5200" b="1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Идеологическое воспитание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3800" b="1" dirty="0" smtClean="0">
                <a:solidFill>
                  <a:schemeClr val="tx2">
                    <a:lumMod val="25000"/>
                  </a:schemeClr>
                </a:solidFill>
                <a:latin typeface="Bahnschrift Condensed" panose="020B0502040204020203" pitchFamily="34" charset="0"/>
              </a:rPr>
              <a:t>участие </a:t>
            </a:r>
            <a:r>
              <a:rPr lang="ru-RU" sz="3800" b="1" dirty="0">
                <a:solidFill>
                  <a:schemeClr val="tx2">
                    <a:lumMod val="25000"/>
                  </a:schemeClr>
                </a:solidFill>
                <a:latin typeface="Bahnschrift Condensed" panose="020B0502040204020203" pitchFamily="34" charset="0"/>
              </a:rPr>
              <a:t>в мероприятиях, посвященных государственным праздникам Республики </a:t>
            </a:r>
            <a:r>
              <a:rPr lang="ru-RU" sz="3800" b="1" dirty="0" smtClean="0">
                <a:solidFill>
                  <a:schemeClr val="tx2">
                    <a:lumMod val="25000"/>
                  </a:schemeClr>
                </a:solidFill>
                <a:latin typeface="Bahnschrift Condensed" panose="020B0502040204020203" pitchFamily="34" charset="0"/>
              </a:rPr>
              <a:t>Беларусь</a:t>
            </a:r>
            <a:endParaRPr lang="ru-RU" sz="3800" b="1" dirty="0">
              <a:solidFill>
                <a:schemeClr val="tx2">
                  <a:lumMod val="25000"/>
                </a:schemeClr>
              </a:solidFill>
              <a:latin typeface="Bahnschrift Condensed" panose="020B0502040204020203" pitchFamily="34" charset="0"/>
            </a:endParaRP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3800" b="1" dirty="0">
                <a:solidFill>
                  <a:schemeClr val="tx2">
                    <a:lumMod val="25000"/>
                  </a:schemeClr>
                </a:solidFill>
                <a:latin typeface="Bahnschrift Condensed" panose="020B0502040204020203" pitchFamily="34" charset="0"/>
              </a:rPr>
              <a:t>беседы на заданную тематику </a:t>
            </a:r>
            <a:endParaRPr lang="ru-RU" sz="3800" b="1" dirty="0" smtClean="0">
              <a:solidFill>
                <a:schemeClr val="tx2">
                  <a:lumMod val="25000"/>
                </a:schemeClr>
              </a:solidFill>
              <a:latin typeface="Bahnschrift Condensed" panose="020B0502040204020203" pitchFamily="34" charset="0"/>
            </a:endParaRP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3800" b="1" dirty="0" smtClean="0">
                <a:solidFill>
                  <a:schemeClr val="tx2">
                    <a:lumMod val="25000"/>
                  </a:schemeClr>
                </a:solidFill>
                <a:latin typeface="Bahnschrift Condensed" panose="020B0502040204020203" pitchFamily="34" charset="0"/>
              </a:rPr>
              <a:t>«</a:t>
            </a:r>
            <a:r>
              <a:rPr lang="ru-RU" sz="3800" b="1" dirty="0">
                <a:solidFill>
                  <a:schemeClr val="tx2">
                    <a:lumMod val="25000"/>
                  </a:schemeClr>
                </a:solidFill>
                <a:latin typeface="Bahnschrift Condensed" panose="020B0502040204020203" pitchFamily="34" charset="0"/>
              </a:rPr>
              <a:t>История государственных символов Республики Беларусь</a:t>
            </a:r>
            <a:r>
              <a:rPr lang="ru-RU" sz="3800" b="1" dirty="0" smtClean="0">
                <a:solidFill>
                  <a:schemeClr val="tx2">
                    <a:lumMod val="25000"/>
                  </a:schemeClr>
                </a:solidFill>
                <a:latin typeface="Bahnschrift Condensed" panose="020B0502040204020203" pitchFamily="34" charset="0"/>
              </a:rPr>
              <a:t>» 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3800" b="1" dirty="0" smtClean="0">
                <a:solidFill>
                  <a:schemeClr val="tx2">
                    <a:lumMod val="25000"/>
                  </a:schemeClr>
                </a:solidFill>
                <a:latin typeface="Bahnschrift Condensed" panose="020B0502040204020203" pitchFamily="34" charset="0"/>
              </a:rPr>
              <a:t>«</a:t>
            </a:r>
            <a:r>
              <a:rPr lang="ru-RU" sz="3800" b="1" dirty="0">
                <a:solidFill>
                  <a:schemeClr val="tx2">
                    <a:lumMod val="25000"/>
                  </a:schemeClr>
                </a:solidFill>
                <a:latin typeface="Bahnschrift Condensed" panose="020B0502040204020203" pitchFamily="34" charset="0"/>
              </a:rPr>
              <a:t>Трагедия сожженных белорусских деревень</a:t>
            </a:r>
            <a:r>
              <a:rPr lang="ru-RU" sz="3800" b="1" dirty="0" smtClean="0">
                <a:solidFill>
                  <a:schemeClr val="tx2">
                    <a:lumMod val="25000"/>
                  </a:schemeClr>
                </a:solidFill>
                <a:latin typeface="Bahnschrift Condensed" panose="020B0502040204020203" pitchFamily="34" charset="0"/>
              </a:rPr>
              <a:t>»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3800" b="1" dirty="0" smtClean="0">
                <a:solidFill>
                  <a:schemeClr val="tx2">
                    <a:lumMod val="25000"/>
                  </a:schemeClr>
                </a:solidFill>
                <a:latin typeface="Bahnschrift Condensed" panose="020B0502040204020203" pitchFamily="34" charset="0"/>
              </a:rPr>
              <a:t>«</a:t>
            </a:r>
            <a:r>
              <a:rPr lang="ru-RU" sz="3800" b="1" dirty="0">
                <a:solidFill>
                  <a:schemeClr val="tx2">
                    <a:lumMod val="25000"/>
                  </a:schemeClr>
                </a:solidFill>
                <a:latin typeface="Bahnschrift Condensed" panose="020B0502040204020203" pitchFamily="34" charset="0"/>
              </a:rPr>
              <a:t>Союз Беларуси и России: история длиною в столетия</a:t>
            </a:r>
            <a:r>
              <a:rPr lang="ru-RU" sz="3800" b="1" dirty="0" smtClean="0">
                <a:solidFill>
                  <a:schemeClr val="tx2">
                    <a:lumMod val="25000"/>
                  </a:schemeClr>
                </a:solidFill>
                <a:latin typeface="Bahnschrift Condensed" panose="020B0502040204020203" pitchFamily="34" charset="0"/>
              </a:rPr>
              <a:t>»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3800" b="1" dirty="0" smtClean="0">
                <a:solidFill>
                  <a:schemeClr val="tx2">
                    <a:lumMod val="25000"/>
                  </a:schemeClr>
                </a:solidFill>
                <a:latin typeface="Bahnschrift Condensed" panose="020B0502040204020203" pitchFamily="34" charset="0"/>
              </a:rPr>
              <a:t>«</a:t>
            </a:r>
            <a:r>
              <a:rPr lang="ru-RU" sz="3800" b="1" dirty="0">
                <a:solidFill>
                  <a:schemeClr val="tx2">
                    <a:lumMod val="25000"/>
                  </a:schemeClr>
                </a:solidFill>
                <a:latin typeface="Bahnschrift Condensed" panose="020B0502040204020203" pitchFamily="34" charset="0"/>
              </a:rPr>
              <a:t>Спортсмен – национальная гордость</a:t>
            </a:r>
            <a:r>
              <a:rPr lang="ru-RU" sz="3800" b="1" dirty="0" smtClean="0">
                <a:solidFill>
                  <a:schemeClr val="tx2">
                    <a:lumMod val="25000"/>
                  </a:schemeClr>
                </a:solidFill>
                <a:latin typeface="Bahnschrift Condensed" panose="020B0502040204020203" pitchFamily="34" charset="0"/>
              </a:rPr>
              <a:t>»</a:t>
            </a:r>
            <a:endParaRPr lang="ru-RU" sz="3800" b="1" dirty="0">
              <a:solidFill>
                <a:schemeClr val="tx2">
                  <a:lumMod val="25000"/>
                </a:schemeClr>
              </a:solidFill>
              <a:latin typeface="Bahnschrift Condensed" panose="020B0502040204020203" pitchFamily="34" charset="0"/>
            </a:endParaRP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endParaRPr lang="ru-RU" sz="2800" b="1" dirty="0" smtClean="0">
              <a:solidFill>
                <a:schemeClr val="bg1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40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260648"/>
            <a:ext cx="8424936" cy="6336704"/>
          </a:xfrm>
        </p:spPr>
        <p:txBody>
          <a:bodyPr>
            <a:normAutofit fontScale="47500" lnSpcReduction="20000"/>
          </a:bodyPr>
          <a:lstStyle/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8400" b="1" dirty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Спортивно-патриотическое </a:t>
            </a:r>
            <a:r>
              <a:rPr lang="ru-RU" sz="8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воспитание</a:t>
            </a:r>
            <a:endParaRPr lang="ru-RU" sz="5800" b="1" dirty="0" smtClean="0">
              <a:solidFill>
                <a:srgbClr val="002060"/>
              </a:solidFill>
              <a:latin typeface="Bahnschrift SemiBold Condensed" panose="020B0502040204020203" pitchFamily="34" charset="0"/>
            </a:endParaRP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5900" b="1" dirty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Беседы на заданную </a:t>
            </a:r>
            <a:r>
              <a:rPr lang="ru-RU" sz="59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тематику: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59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«История создания </a:t>
            </a:r>
            <a:r>
              <a:rPr lang="ru-RU" sz="5900" b="1" dirty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вида спорта</a:t>
            </a:r>
            <a:r>
              <a:rPr lang="ru-RU" sz="59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»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59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«</a:t>
            </a:r>
            <a:r>
              <a:rPr lang="ru-RU" sz="5900" b="1" dirty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История развития вида спорта в БССР</a:t>
            </a:r>
            <a:r>
              <a:rPr lang="ru-RU" sz="59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»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59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«</a:t>
            </a:r>
            <a:r>
              <a:rPr lang="ru-RU" sz="5900" b="1" dirty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История вида спорта в Республике Беларусь</a:t>
            </a:r>
            <a:r>
              <a:rPr lang="ru-RU" sz="59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»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59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«</a:t>
            </a:r>
            <a:r>
              <a:rPr lang="ru-RU" sz="5900" b="1" dirty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История олимпизма в Древней Греции</a:t>
            </a:r>
            <a:r>
              <a:rPr lang="ru-RU" sz="59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»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59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«</a:t>
            </a:r>
            <a:r>
              <a:rPr lang="ru-RU" sz="5900" b="1" dirty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Олимпийское движение современности</a:t>
            </a:r>
            <a:r>
              <a:rPr lang="ru-RU" sz="59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» 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59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«</a:t>
            </a:r>
            <a:r>
              <a:rPr lang="ru-RU" sz="5900" b="1" dirty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Олимпийцы Беларуси</a:t>
            </a:r>
            <a:r>
              <a:rPr lang="ru-RU" sz="59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»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59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«</a:t>
            </a:r>
            <a:r>
              <a:rPr lang="ru-RU" sz="5900" b="1" dirty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Выдающиеся спортсмены Беларуси по избранному виду спорта</a:t>
            </a:r>
            <a:r>
              <a:rPr lang="ru-RU" sz="59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»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59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«</a:t>
            </a:r>
            <a:r>
              <a:rPr lang="ru-RU" sz="5900" b="1" dirty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Спортсмены в Великую Отечественную войну</a:t>
            </a:r>
            <a:r>
              <a:rPr lang="ru-RU" sz="59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»</a:t>
            </a:r>
            <a:endParaRPr lang="ru-RU" sz="5900" b="1" dirty="0">
              <a:solidFill>
                <a:schemeClr val="tx2">
                  <a:lumMod val="25000"/>
                </a:schemeClr>
              </a:solidFill>
              <a:latin typeface="Bahnschrift SemiBold Condensed" panose="020B0502040204020203" pitchFamily="34" charset="0"/>
            </a:endParaRP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5900" b="1" dirty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встречи с выдающимися спортсменами Республики </a:t>
            </a:r>
            <a:r>
              <a:rPr lang="ru-RU" sz="59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Беларусь</a:t>
            </a:r>
            <a:endParaRPr lang="ru-RU" sz="5900" b="1" dirty="0">
              <a:solidFill>
                <a:schemeClr val="tx2">
                  <a:lumMod val="25000"/>
                </a:schemeClr>
              </a:solidFill>
              <a:latin typeface="Bahnschrift SemiBold Condensed" panose="020B0502040204020203" pitchFamily="34" charset="0"/>
            </a:endParaRP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5900" b="1" dirty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участие в соревнованиях, посвященных знаменательным датам </a:t>
            </a:r>
            <a:r>
              <a:rPr lang="ru-RU" sz="59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и </a:t>
            </a:r>
            <a:r>
              <a:rPr lang="ru-RU" sz="5900" b="1" dirty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выдающимся личностям Республики </a:t>
            </a:r>
            <a:r>
              <a:rPr lang="ru-RU" sz="59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Беларусь</a:t>
            </a:r>
            <a:endParaRPr lang="ru-RU" sz="5900" b="1" dirty="0">
              <a:solidFill>
                <a:schemeClr val="tx2">
                  <a:lumMod val="25000"/>
                </a:schemeClr>
              </a:solidFill>
              <a:latin typeface="Bahnschrift SemiBold Condensed" panose="020B0502040204020203" pitchFamily="34" charset="0"/>
            </a:endParaRP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endParaRPr lang="ru-RU" sz="4400" b="1" dirty="0" smtClean="0">
              <a:solidFill>
                <a:schemeClr val="bg1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93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620688"/>
            <a:ext cx="7884368" cy="5661248"/>
          </a:xfrm>
        </p:spPr>
        <p:txBody>
          <a:bodyPr>
            <a:normAutofit fontScale="77500" lnSpcReduction="20000"/>
          </a:bodyPr>
          <a:lstStyle/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65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Духовно-нравственное воспитание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endParaRPr lang="ru-RU" sz="6500" b="1" dirty="0" smtClean="0">
              <a:solidFill>
                <a:srgbClr val="002060"/>
              </a:solidFill>
              <a:latin typeface="Bahnschrift SemiBold Condensed" panose="020B0502040204020203" pitchFamily="34" charset="0"/>
            </a:endParaRP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4600" b="1" dirty="0" smtClean="0">
                <a:solidFill>
                  <a:schemeClr val="tx2">
                    <a:lumMod val="25000"/>
                  </a:schemeClr>
                </a:solidFill>
                <a:latin typeface="Bahnschrift Condensed" panose="020B0502040204020203" pitchFamily="34" charset="0"/>
              </a:rPr>
              <a:t>Участие в волонтерской и благотворительной деятельности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4600" b="1" dirty="0">
                <a:solidFill>
                  <a:schemeClr val="tx2">
                    <a:lumMod val="25000"/>
                  </a:schemeClr>
                </a:solidFill>
                <a:latin typeface="Bahnschrift Condensed" panose="020B0502040204020203" pitchFamily="34" charset="0"/>
              </a:rPr>
              <a:t>беседы на заданную </a:t>
            </a:r>
            <a:r>
              <a:rPr lang="ru-RU" sz="4600" b="1" dirty="0" smtClean="0">
                <a:solidFill>
                  <a:schemeClr val="tx2">
                    <a:lumMod val="25000"/>
                  </a:schemeClr>
                </a:solidFill>
                <a:latin typeface="Bahnschrift Condensed" panose="020B0502040204020203" pitchFamily="34" charset="0"/>
              </a:rPr>
              <a:t>тематику: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4600" b="1" dirty="0" smtClean="0">
                <a:solidFill>
                  <a:schemeClr val="tx2">
                    <a:lumMod val="25000"/>
                  </a:schemeClr>
                </a:solidFill>
                <a:latin typeface="Bahnschrift Condensed" panose="020B0502040204020203" pitchFamily="34" charset="0"/>
              </a:rPr>
              <a:t>«Мои </a:t>
            </a:r>
            <a:r>
              <a:rPr lang="ru-RU" sz="4600" b="1" dirty="0">
                <a:solidFill>
                  <a:schemeClr val="tx2">
                    <a:lumMod val="25000"/>
                  </a:schemeClr>
                </a:solidFill>
                <a:latin typeface="Bahnschrift Condensed" panose="020B0502040204020203" pitchFamily="34" charset="0"/>
              </a:rPr>
              <a:t>духовные ценности</a:t>
            </a:r>
            <a:r>
              <a:rPr lang="ru-RU" sz="4600" b="1" dirty="0" smtClean="0">
                <a:solidFill>
                  <a:schemeClr val="tx2">
                    <a:lumMod val="25000"/>
                  </a:schemeClr>
                </a:solidFill>
                <a:latin typeface="Bahnschrift Condensed" panose="020B0502040204020203" pitchFamily="34" charset="0"/>
              </a:rPr>
              <a:t>»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4600" b="1" dirty="0" smtClean="0">
                <a:solidFill>
                  <a:schemeClr val="tx2">
                    <a:lumMod val="25000"/>
                  </a:schemeClr>
                </a:solidFill>
                <a:latin typeface="Bahnschrift Condensed" panose="020B0502040204020203" pitchFamily="34" charset="0"/>
              </a:rPr>
              <a:t>«</a:t>
            </a:r>
            <a:r>
              <a:rPr lang="ru-RU" sz="4600" b="1" dirty="0">
                <a:solidFill>
                  <a:schemeClr val="tx2">
                    <a:lumMod val="25000"/>
                  </a:schemeClr>
                </a:solidFill>
                <a:latin typeface="Bahnschrift Condensed" panose="020B0502040204020203" pitchFamily="34" charset="0"/>
              </a:rPr>
              <a:t>Добросердечность и милосердие – нравственные качества человека</a:t>
            </a:r>
            <a:r>
              <a:rPr lang="ru-RU" sz="4600" b="1" dirty="0" smtClean="0">
                <a:solidFill>
                  <a:schemeClr val="tx2">
                    <a:lumMod val="25000"/>
                  </a:schemeClr>
                </a:solidFill>
                <a:latin typeface="Bahnschrift Condensed" panose="020B0502040204020203" pitchFamily="34" charset="0"/>
              </a:rPr>
              <a:t>» 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4600" b="1" dirty="0" smtClean="0">
                <a:solidFill>
                  <a:schemeClr val="tx2">
                    <a:lumMod val="25000"/>
                  </a:schemeClr>
                </a:solidFill>
                <a:latin typeface="Bahnschrift Condensed" panose="020B0502040204020203" pitchFamily="34" charset="0"/>
              </a:rPr>
              <a:t>«</a:t>
            </a:r>
            <a:r>
              <a:rPr lang="ru-RU" sz="4600" b="1" dirty="0">
                <a:solidFill>
                  <a:schemeClr val="tx2">
                    <a:lumMod val="25000"/>
                  </a:schemeClr>
                </a:solidFill>
                <a:latin typeface="Bahnschrift Condensed" panose="020B0502040204020203" pitchFamily="34" charset="0"/>
              </a:rPr>
              <a:t>Нравственный долг по отношению к своему телу»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endParaRPr lang="ru-RU" sz="5800" b="1" dirty="0" smtClean="0">
              <a:solidFill>
                <a:srgbClr val="0070C0"/>
              </a:solidFill>
              <a:latin typeface="Bahnschrift SemiBold Condensed" panose="020B0502040204020203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848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620688"/>
            <a:ext cx="7776864" cy="5184576"/>
          </a:xfrm>
        </p:spPr>
        <p:txBody>
          <a:bodyPr>
            <a:normAutofit fontScale="92500" lnSpcReduction="20000"/>
          </a:bodyPr>
          <a:lstStyle/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4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Спортивно-этическое воспитание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3900" b="1" dirty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подготовка, проведение и участие в республиканских, профессиональных </a:t>
            </a:r>
            <a:r>
              <a:rPr lang="ru-RU" sz="39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праздниках</a:t>
            </a:r>
            <a:endParaRPr lang="ru-RU" sz="3900" b="1" dirty="0">
              <a:solidFill>
                <a:schemeClr val="tx2">
                  <a:lumMod val="25000"/>
                </a:schemeClr>
              </a:solidFill>
              <a:latin typeface="Bahnschrift SemiBold Condensed" panose="020B0502040204020203" pitchFamily="34" charset="0"/>
            </a:endParaRP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3900" b="1" dirty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посещение занятий старших спортсменов и их </a:t>
            </a:r>
            <a:r>
              <a:rPr lang="ru-RU" sz="39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соревнований</a:t>
            </a:r>
            <a:endParaRPr lang="ru-RU" sz="3900" b="1" dirty="0">
              <a:solidFill>
                <a:schemeClr val="tx2">
                  <a:lumMod val="25000"/>
                </a:schemeClr>
              </a:solidFill>
              <a:latin typeface="Bahnschrift SemiBold Condensed" panose="020B0502040204020203" pitchFamily="34" charset="0"/>
            </a:endParaRP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3900" b="1" dirty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участие в мастер-классах по избранному виду </a:t>
            </a:r>
            <a:r>
              <a:rPr lang="ru-RU" sz="39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спорта</a:t>
            </a:r>
            <a:endParaRPr lang="ru-RU" sz="3900" b="1" dirty="0">
              <a:solidFill>
                <a:schemeClr val="tx2">
                  <a:lumMod val="25000"/>
                </a:schemeClr>
              </a:solidFill>
              <a:latin typeface="Bahnschrift SemiBold Condensed" panose="020B0502040204020203" pitchFamily="34" charset="0"/>
            </a:endParaRP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3900" b="1" dirty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показательные выступления старших спортсменов-учащихся</a:t>
            </a:r>
          </a:p>
          <a:p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59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692696"/>
            <a:ext cx="8352928" cy="3456384"/>
          </a:xfrm>
        </p:spPr>
        <p:txBody>
          <a:bodyPr>
            <a:normAutofit fontScale="25000" lnSpcReduction="20000"/>
          </a:bodyPr>
          <a:lstStyle/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6000" b="1" dirty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Безопасность </a:t>
            </a:r>
            <a:r>
              <a:rPr lang="ru-RU" sz="160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жизнедеятельности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4400" b="1" dirty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Беседа с учащимися на тему: </a:t>
            </a:r>
            <a:endParaRPr lang="ru-RU" sz="14400" b="1" dirty="0" smtClean="0">
              <a:solidFill>
                <a:schemeClr val="tx2">
                  <a:lumMod val="25000"/>
                </a:schemeClr>
              </a:solidFill>
              <a:latin typeface="Bahnschrift SemiBold Condensed" panose="020B0502040204020203" pitchFamily="34" charset="0"/>
            </a:endParaRP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44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«</a:t>
            </a:r>
            <a:r>
              <a:rPr lang="ru-RU" sz="14400" b="1" dirty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Правила поведения в спортивном зале и на спортивных площадках</a:t>
            </a:r>
            <a:r>
              <a:rPr lang="ru-RU" sz="144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»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4400" b="1" dirty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Инструктаж по технике безопасности, ПДД </a:t>
            </a:r>
            <a:endParaRPr lang="ru-RU" sz="14400" b="1" dirty="0" smtClean="0">
              <a:solidFill>
                <a:schemeClr val="tx2">
                  <a:lumMod val="25000"/>
                </a:schemeClr>
              </a:solidFill>
              <a:latin typeface="Bahnschrift SemiBold Condensed" panose="020B0502040204020203" pitchFamily="34" charset="0"/>
            </a:endParaRP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44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Беседы на тему: 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44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«Травмы </a:t>
            </a:r>
            <a:r>
              <a:rPr lang="ru-RU" sz="14400" b="1" dirty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и раны. Предупреждение детского травматизма в быту» </a:t>
            </a:r>
            <a:endParaRPr lang="ru-RU" sz="14400" b="1" dirty="0" smtClean="0">
              <a:solidFill>
                <a:schemeClr val="tx2">
                  <a:lumMod val="25000"/>
                </a:schemeClr>
              </a:solidFill>
              <a:latin typeface="Bahnschrift SemiBold Condensed" panose="020B0502040204020203" pitchFamily="34" charset="0"/>
            </a:endParaRP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4400" b="1" dirty="0" smtClean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«</a:t>
            </a:r>
            <a:r>
              <a:rPr lang="ru-RU" sz="14400" b="1" dirty="0">
                <a:solidFill>
                  <a:schemeClr val="tx2">
                    <a:lumMod val="25000"/>
                  </a:schemeClr>
                </a:solidFill>
                <a:latin typeface="Bahnschrift SemiBold Condensed" panose="020B0502040204020203" pitchFamily="34" charset="0"/>
              </a:rPr>
              <a:t>Правила поведения при угрозе террористического акта» </a:t>
            </a:r>
            <a:endParaRPr lang="ru-RU" sz="14400" b="1" dirty="0" smtClean="0">
              <a:solidFill>
                <a:schemeClr val="tx2">
                  <a:lumMod val="25000"/>
                </a:schemeClr>
              </a:solidFill>
              <a:latin typeface="Bahnschrift SemiBold Condensed" panose="020B0502040204020203" pitchFamily="34" charset="0"/>
            </a:endParaRP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endParaRPr lang="ru-RU" sz="14400" b="1" dirty="0">
              <a:solidFill>
                <a:srgbClr val="0070C0"/>
              </a:solidFill>
              <a:latin typeface="Bahnschrift SemiBold Condensed" panose="020B0502040204020203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742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620688"/>
            <a:ext cx="7488832" cy="4608512"/>
          </a:xfrm>
        </p:spPr>
        <p:txBody>
          <a:bodyPr>
            <a:normAutofit fontScale="62500" lnSpcReduction="20000"/>
          </a:bodyPr>
          <a:lstStyle/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7700" b="1" dirty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Работа с </a:t>
            </a:r>
            <a:r>
              <a:rPr lang="ru-RU" sz="77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родителями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5800" b="1" dirty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Индивидуальные беседы с родителями </a:t>
            </a:r>
            <a:endParaRPr lang="ru-RU" sz="5800" b="1" dirty="0" smtClean="0">
              <a:solidFill>
                <a:schemeClr val="tx1"/>
              </a:solidFill>
              <a:latin typeface="Bahnschrift SemiBold Condensed" panose="020B0502040204020203" pitchFamily="34" charset="0"/>
            </a:endParaRP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5800" b="1" dirty="0" smtClean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Родительские собрания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5800" b="1" dirty="0" smtClean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Консультации для родителей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5800" b="1" dirty="0" smtClean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Участие родителей в спортивно-массовых мероприятиях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5800" b="1" dirty="0" smtClean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Информирование родителей о положении дел в СУСУ</a:t>
            </a:r>
          </a:p>
          <a:p>
            <a:pPr lvl="0" algn="l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endParaRPr lang="ru-RU" sz="4400" b="1" dirty="0">
              <a:solidFill>
                <a:srgbClr val="0070C0"/>
              </a:solidFill>
              <a:latin typeface="Bahnschrift SemiBold Condensed" panose="020B0502040204020203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613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435</Words>
  <Application>Microsoft Office PowerPoint</Application>
  <PresentationFormat>Экран (4:3)</PresentationFormat>
  <Paragraphs>118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Воспитательная работа  в организациях физической культуры  и спорта </vt:lpstr>
      <vt:lpstr>Основные направления воспитательной работы: </vt:lpstr>
      <vt:lpstr>Воспитательная работа со спортсменами учащимися: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Воспитательная работа  в организациях физической культуры  и спорта </dc:title>
  <dc:creator>User</dc:creator>
  <cp:lastModifiedBy>User</cp:lastModifiedBy>
  <cp:revision>3</cp:revision>
  <dcterms:created xsi:type="dcterms:W3CDTF">2024-07-30T11:39:54Z</dcterms:created>
  <dcterms:modified xsi:type="dcterms:W3CDTF">2024-07-30T11:41:39Z</dcterms:modified>
</cp:coreProperties>
</file>