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8" r:id="rId3"/>
    <p:sldId id="259" r:id="rId4"/>
    <p:sldId id="267" r:id="rId5"/>
    <p:sldId id="268" r:id="rId6"/>
    <p:sldId id="257" r:id="rId7"/>
    <p:sldId id="263" r:id="rId8"/>
    <p:sldId id="260" r:id="rId9"/>
    <p:sldId id="265" r:id="rId10"/>
    <p:sldId id="261" r:id="rId11"/>
    <p:sldId id="269" r:id="rId12"/>
    <p:sldId id="264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/>
    <p:restoredTop sz="94626" autoAdjust="0"/>
  </p:normalViewPr>
  <p:slideViewPr>
    <p:cSldViewPr>
      <p:cViewPr>
        <p:scale>
          <a:sx n="90" d="100"/>
          <a:sy n="90" d="100"/>
        </p:scale>
        <p:origin x="-552" y="-51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 dirty="0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 dirty="0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 dirty="0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952C94D-A09A-4E0B-A793-5161757BB356}" type="datetimeFigureOut">
              <a:rPr lang="ru-RU" smtClean="0"/>
              <a:t>30.07.2024</a:t>
            </a:fld>
            <a:endParaRPr lang="ru-RU" dirty="0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 dirty="0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32A37B3-D36F-4BE8-A078-06B24CEDFADC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952C94D-A09A-4E0B-A793-5161757BB356}" type="datetimeFigureOut">
              <a:rPr lang="ru-RU" smtClean="0"/>
              <a:t>30.07.2024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A37B3-D36F-4BE8-A078-06B24CEDFADC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952C94D-A09A-4E0B-A793-5161757BB356}" type="datetimeFigureOut">
              <a:rPr lang="ru-RU" smtClean="0"/>
              <a:t>30.07.2024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A37B3-D36F-4BE8-A078-06B24CEDFADC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952C94D-A09A-4E0B-A793-5161757BB356}" type="datetimeFigureOut">
              <a:rPr lang="ru-RU" smtClean="0"/>
              <a:t>30.07.2024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A37B3-D36F-4BE8-A078-06B24CEDFADC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952C94D-A09A-4E0B-A793-5161757BB356}" type="datetimeFigureOut">
              <a:rPr lang="ru-RU" smtClean="0"/>
              <a:t>30.07.2024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A37B3-D36F-4BE8-A078-06B24CEDFADC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952C94D-A09A-4E0B-A793-5161757BB356}" type="datetimeFigureOut">
              <a:rPr lang="ru-RU" smtClean="0"/>
              <a:t>30.07.2024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A37B3-D36F-4BE8-A078-06B24CEDFADC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952C94D-A09A-4E0B-A793-5161757BB356}" type="datetimeFigureOut">
              <a:rPr lang="ru-RU" smtClean="0"/>
              <a:t>30.07.2024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A37B3-D36F-4BE8-A078-06B24CEDFADC}" type="slidenum">
              <a:rPr lang="ru-RU" smtClean="0"/>
              <a:t>‹#›</a:t>
            </a:fld>
            <a:endParaRPr lang="ru-R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952C94D-A09A-4E0B-A793-5161757BB356}" type="datetimeFigureOut">
              <a:rPr lang="ru-RU" smtClean="0"/>
              <a:t>30.07.2024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A37B3-D36F-4BE8-A078-06B24CEDFADC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952C94D-A09A-4E0B-A793-5161757BB356}" type="datetimeFigureOut">
              <a:rPr lang="ru-RU" smtClean="0"/>
              <a:t>30.07.2024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A37B3-D36F-4BE8-A078-06B24CEDFADC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9952C94D-A09A-4E0B-A793-5161757BB356}" type="datetimeFigureOut">
              <a:rPr lang="ru-RU" smtClean="0"/>
              <a:t>30.07.2024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A37B3-D36F-4BE8-A078-06B24CEDFADC}" type="slidenum">
              <a:rPr lang="ru-RU" smtClean="0"/>
              <a:t>‹#›</a:t>
            </a:fld>
            <a:endParaRPr lang="ru-R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dirty="0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952C94D-A09A-4E0B-A793-5161757BB356}" type="datetimeFigureOut">
              <a:rPr lang="ru-RU" smtClean="0"/>
              <a:t>30.07.2024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32A37B3-D36F-4BE8-A078-06B24CEDFADC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9952C94D-A09A-4E0B-A793-5161757BB356}" type="datetimeFigureOut">
              <a:rPr lang="ru-RU" smtClean="0"/>
              <a:t>30.07.2024</a:t>
            </a:fld>
            <a:endParaRPr lang="ru-RU" dirty="0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 dirty="0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132A37B3-D36F-4BE8-A078-06B24CEDFADC}" type="slidenum">
              <a:rPr lang="ru-RU" smtClean="0"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2060848"/>
            <a:ext cx="7772400" cy="1780108"/>
          </a:xfrm>
        </p:spPr>
        <p:txBody>
          <a:bodyPr>
            <a:noAutofit/>
          </a:bodyPr>
          <a:lstStyle/>
          <a:p>
            <a:r>
              <a:rPr lang="ru-RU" sz="4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Сайты организаций физической культуры, спорта и туризма</a:t>
            </a:r>
            <a:endParaRPr lang="ru-RU" sz="48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8097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Объект 7"/>
          <p:cNvSpPr>
            <a:spLocks noGrp="1"/>
          </p:cNvSpPr>
          <p:nvPr>
            <p:ph idx="1"/>
          </p:nvPr>
        </p:nvSpPr>
        <p:spPr>
          <a:xfrm>
            <a:off x="323528" y="1340768"/>
            <a:ext cx="8424936" cy="3960440"/>
          </a:xfrm>
        </p:spPr>
        <p:txBody>
          <a:bodyPr>
            <a:normAutofit/>
          </a:bodyPr>
          <a:lstStyle/>
          <a:p>
            <a:pPr marL="0" lvl="0" indent="0" algn="just">
              <a:spcBef>
                <a:spcPts val="0"/>
              </a:spcBef>
              <a:buNone/>
            </a:pPr>
            <a:r>
              <a:rPr lang="ru-RU" sz="3200" b="1" dirty="0" smtClean="0">
                <a:solidFill>
                  <a:srgbClr val="002060"/>
                </a:solidFill>
                <a:latin typeface="Bahnschrift Light Condensed" panose="020B0502040204020203" pitchFamily="34" charset="0"/>
                <a:ea typeface="Calibri"/>
                <a:cs typeface="Times New Roman"/>
              </a:rPr>
              <a:t>Об услугах (работах), оказываемых (выполняемых), организацией </a:t>
            </a:r>
            <a:r>
              <a:rPr lang="ru-RU" sz="3200" b="1" dirty="0" smtClean="0">
                <a:solidFill>
                  <a:srgbClr val="002060"/>
                </a:solidFill>
                <a:latin typeface="Bahnschrift Light Condensed" panose="020B0502040204020203" pitchFamily="34" charset="0"/>
                <a:ea typeface="Calibri"/>
                <a:cs typeface="Times New Roman"/>
              </a:rPr>
              <a:t>(</a:t>
            </a:r>
            <a:r>
              <a:rPr lang="ru-RU" sz="3200" b="1" dirty="0" smtClean="0">
                <a:solidFill>
                  <a:srgbClr val="002060"/>
                </a:solidFill>
                <a:latin typeface="Bahnschrift Light Condensed" panose="020B0502040204020203" pitchFamily="34" charset="0"/>
                <a:ea typeface="Calibri"/>
                <a:cs typeface="Times New Roman"/>
              </a:rPr>
              <a:t>русский и белорусский языки)</a:t>
            </a:r>
          </a:p>
          <a:p>
            <a:pPr indent="359410" algn="just">
              <a:lnSpc>
                <a:spcPct val="115000"/>
              </a:lnSpc>
              <a:spcAft>
                <a:spcPts val="300"/>
              </a:spcAft>
            </a:pPr>
            <a:r>
              <a:rPr lang="en-US" sz="3200" dirty="0">
                <a:latin typeface="Bahnschrift Light Condensed" panose="020B0502040204020203" pitchFamily="34" charset="0"/>
                <a:ea typeface="Times New Roman"/>
              </a:rPr>
              <a:t>перечень </a:t>
            </a:r>
            <a:r>
              <a:rPr lang="en-US" sz="3200" dirty="0" smtClean="0">
                <a:latin typeface="Bahnschrift Light Condensed" panose="020B0502040204020203" pitchFamily="34" charset="0"/>
                <a:ea typeface="Times New Roman"/>
              </a:rPr>
              <a:t>работ</a:t>
            </a:r>
            <a:r>
              <a:rPr lang="en-US" sz="3200" dirty="0">
                <a:latin typeface="Bahnschrift Light Condensed" panose="020B0502040204020203" pitchFamily="34" charset="0"/>
                <a:ea typeface="Times New Roman"/>
              </a:rPr>
              <a:t>, </a:t>
            </a:r>
            <a:r>
              <a:rPr lang="en-US" sz="3200" dirty="0" smtClean="0">
                <a:latin typeface="Bahnschrift Light Condensed" panose="020B0502040204020203" pitchFamily="34" charset="0"/>
                <a:ea typeface="Times New Roman"/>
              </a:rPr>
              <a:t>услуг;</a:t>
            </a:r>
            <a:endParaRPr lang="ru-RU" sz="2800" dirty="0">
              <a:latin typeface="Bahnschrift Light Condensed" panose="020B0502040204020203" pitchFamily="34" charset="0"/>
              <a:ea typeface="Times New Roman"/>
            </a:endParaRPr>
          </a:p>
          <a:p>
            <a:pPr indent="359410" algn="just">
              <a:lnSpc>
                <a:spcPct val="115000"/>
              </a:lnSpc>
              <a:spcAft>
                <a:spcPts val="300"/>
              </a:spcAft>
            </a:pPr>
            <a:r>
              <a:rPr lang="en-US" sz="3200" dirty="0">
                <a:latin typeface="Bahnschrift Light Condensed" panose="020B0502040204020203" pitchFamily="34" charset="0"/>
                <a:ea typeface="Times New Roman"/>
              </a:rPr>
              <a:t>цены (тарифы) на </a:t>
            </a:r>
            <a:r>
              <a:rPr lang="en-US" sz="3200" dirty="0" smtClean="0">
                <a:latin typeface="Bahnschrift Light Condensed" panose="020B0502040204020203" pitchFamily="34" charset="0"/>
                <a:ea typeface="Times New Roman"/>
              </a:rPr>
              <a:t>работы</a:t>
            </a:r>
            <a:r>
              <a:rPr lang="en-US" sz="3200" dirty="0">
                <a:latin typeface="Bahnschrift Light Condensed" panose="020B0502040204020203" pitchFamily="34" charset="0"/>
                <a:ea typeface="Times New Roman"/>
              </a:rPr>
              <a:t>, </a:t>
            </a:r>
            <a:r>
              <a:rPr lang="en-US" sz="3200" dirty="0" smtClean="0">
                <a:latin typeface="Bahnschrift Light Condensed" panose="020B0502040204020203" pitchFamily="34" charset="0"/>
                <a:ea typeface="Times New Roman"/>
              </a:rPr>
              <a:t>услуги</a:t>
            </a:r>
            <a:endParaRPr lang="ru-RU" sz="2800" dirty="0">
              <a:latin typeface="Bahnschrift Light Condensed" panose="020B0502040204020203" pitchFamily="34" charset="0"/>
              <a:ea typeface="Times New Roman"/>
            </a:endParaRPr>
          </a:p>
          <a:p>
            <a:pPr marL="0" lvl="0" indent="0" algn="just">
              <a:lnSpc>
                <a:spcPct val="107000"/>
              </a:lnSpc>
              <a:spcAft>
                <a:spcPts val="600"/>
              </a:spcAft>
              <a:buNone/>
            </a:pPr>
            <a:endParaRPr lang="ru-RU" sz="3200" dirty="0" smtClean="0">
              <a:latin typeface="Bahnschrift Light Condensed" panose="020B0502040204020203" pitchFamily="34" charset="0"/>
              <a:cs typeface="Times New Roman" panose="02020603050405020304" pitchFamily="18" charset="0"/>
            </a:endParaRPr>
          </a:p>
          <a:p>
            <a:pPr marL="0" lvl="0" indent="0" algn="just">
              <a:lnSpc>
                <a:spcPct val="107000"/>
              </a:lnSpc>
              <a:spcAft>
                <a:spcPts val="600"/>
              </a:spcAft>
              <a:buNone/>
            </a:pPr>
            <a:endParaRPr lang="ru-RU" sz="3200" b="1" dirty="0" smtClean="0">
              <a:latin typeface="Times New Roman"/>
              <a:ea typeface="Calibri"/>
              <a:cs typeface="Times New Roman"/>
            </a:endParaRPr>
          </a:p>
          <a:p>
            <a:pPr marL="0" lvl="0" indent="0" algn="just">
              <a:lnSpc>
                <a:spcPct val="107000"/>
              </a:lnSpc>
              <a:spcAft>
                <a:spcPts val="600"/>
              </a:spcAft>
              <a:buNone/>
            </a:pPr>
            <a:endParaRPr lang="ru-RU" sz="3200" b="1" dirty="0"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775219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Объект 7"/>
          <p:cNvSpPr>
            <a:spLocks noGrp="1"/>
          </p:cNvSpPr>
          <p:nvPr>
            <p:ph idx="1"/>
          </p:nvPr>
        </p:nvSpPr>
        <p:spPr>
          <a:xfrm>
            <a:off x="467544" y="476672"/>
            <a:ext cx="8424936" cy="5184576"/>
          </a:xfrm>
        </p:spPr>
        <p:txBody>
          <a:bodyPr>
            <a:normAutofit/>
          </a:bodyPr>
          <a:lstStyle/>
          <a:p>
            <a:pPr marL="0" lvl="0" indent="0" algn="just">
              <a:lnSpc>
                <a:spcPct val="107000"/>
              </a:lnSpc>
              <a:spcAft>
                <a:spcPts val="600"/>
              </a:spcAft>
              <a:buNone/>
            </a:pPr>
            <a:r>
              <a:rPr lang="ru-RU" sz="2800" b="1" dirty="0" smtClean="0">
                <a:solidFill>
                  <a:srgbClr val="002060"/>
                </a:solidFill>
                <a:latin typeface="Bahnschrift Light Condensed" panose="020B0502040204020203" pitchFamily="34" charset="0"/>
                <a:ea typeface="Calibri"/>
                <a:cs typeface="Times New Roman"/>
              </a:rPr>
              <a:t>Наличие быстрого перехода для пользователей на:</a:t>
            </a:r>
          </a:p>
          <a:p>
            <a:pPr marL="342900" lvl="0" indent="-342900" algn="just">
              <a:lnSpc>
                <a:spcPct val="107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2400" dirty="0">
                <a:solidFill>
                  <a:prstClr val="black"/>
                </a:solidFill>
                <a:latin typeface="Bahnschrift Light Condensed" panose="020B0502040204020203" pitchFamily="34" charset="0"/>
                <a:ea typeface="Calibri"/>
                <a:cs typeface="Times New Roman"/>
              </a:rPr>
              <a:t>Интернет-портал Президента Республики </a:t>
            </a:r>
            <a:r>
              <a:rPr lang="ru-RU" sz="2400" dirty="0" smtClean="0">
                <a:solidFill>
                  <a:prstClr val="black"/>
                </a:solidFill>
                <a:latin typeface="Bahnschrift Light Condensed" panose="020B0502040204020203" pitchFamily="34" charset="0"/>
                <a:ea typeface="Calibri"/>
                <a:cs typeface="Times New Roman"/>
              </a:rPr>
              <a:t>Беларусь</a:t>
            </a:r>
          </a:p>
          <a:p>
            <a:pPr marL="342900" lvl="0" indent="-342900" algn="just">
              <a:lnSpc>
                <a:spcPct val="107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2400" dirty="0" smtClean="0">
                <a:solidFill>
                  <a:prstClr val="black"/>
                </a:solidFill>
                <a:latin typeface="Bahnschrift Light Condensed" panose="020B0502040204020203" pitchFamily="34" charset="0"/>
                <a:ea typeface="Calibri"/>
                <a:cs typeface="Times New Roman"/>
              </a:rPr>
              <a:t>Сайт </a:t>
            </a:r>
            <a:r>
              <a:rPr lang="ru-RU" sz="2400" dirty="0">
                <a:solidFill>
                  <a:prstClr val="black"/>
                </a:solidFill>
                <a:latin typeface="Bahnschrift Light Condensed" panose="020B0502040204020203" pitchFamily="34" charset="0"/>
                <a:ea typeface="Calibri"/>
                <a:cs typeface="Times New Roman"/>
              </a:rPr>
              <a:t>Министерства спорта и </a:t>
            </a:r>
            <a:r>
              <a:rPr lang="ru-RU" sz="2400" dirty="0" smtClean="0">
                <a:solidFill>
                  <a:prstClr val="black"/>
                </a:solidFill>
                <a:latin typeface="Bahnschrift Light Condensed" panose="020B0502040204020203" pitchFamily="34" charset="0"/>
                <a:ea typeface="Calibri"/>
                <a:cs typeface="Times New Roman"/>
              </a:rPr>
              <a:t>туризма</a:t>
            </a:r>
          </a:p>
          <a:p>
            <a:pPr marL="342900" lvl="0" indent="-342900" algn="just">
              <a:lnSpc>
                <a:spcPct val="107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2400" dirty="0">
                <a:solidFill>
                  <a:prstClr val="black"/>
                </a:solidFill>
                <a:latin typeface="Bahnschrift Light Condensed" panose="020B0502040204020203" pitchFamily="34" charset="0"/>
                <a:ea typeface="Calibri"/>
                <a:cs typeface="Times New Roman"/>
              </a:rPr>
              <a:t>Национальный правовой интернет-портал Республики </a:t>
            </a:r>
            <a:r>
              <a:rPr lang="ru-RU" sz="2400" dirty="0" smtClean="0">
                <a:solidFill>
                  <a:prstClr val="black"/>
                </a:solidFill>
                <a:latin typeface="Bahnschrift Light Condensed" panose="020B0502040204020203" pitchFamily="34" charset="0"/>
                <a:ea typeface="Calibri"/>
                <a:cs typeface="Times New Roman"/>
              </a:rPr>
              <a:t>Беларусь</a:t>
            </a:r>
          </a:p>
          <a:p>
            <a:pPr marL="342900" lvl="0" indent="-342900" algn="just">
              <a:lnSpc>
                <a:spcPct val="107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2400" dirty="0" smtClean="0">
                <a:solidFill>
                  <a:prstClr val="black"/>
                </a:solidFill>
                <a:latin typeface="Bahnschrift Light Condensed" panose="020B0502040204020203" pitchFamily="34" charset="0"/>
                <a:ea typeface="Calibri"/>
                <a:cs typeface="Times New Roman"/>
              </a:rPr>
              <a:t>Портал </a:t>
            </a:r>
            <a:r>
              <a:rPr lang="ru-RU" sz="2400" dirty="0">
                <a:solidFill>
                  <a:prstClr val="black"/>
                </a:solidFill>
                <a:latin typeface="Bahnschrift Light Condensed" panose="020B0502040204020203" pitchFamily="34" charset="0"/>
                <a:ea typeface="Calibri"/>
                <a:cs typeface="Times New Roman"/>
              </a:rPr>
              <a:t>рейтинговой оценки Республики </a:t>
            </a:r>
            <a:r>
              <a:rPr lang="ru-RU" sz="2400" dirty="0" smtClean="0">
                <a:solidFill>
                  <a:prstClr val="black"/>
                </a:solidFill>
                <a:latin typeface="Bahnschrift Light Condensed" panose="020B0502040204020203" pitchFamily="34" charset="0"/>
                <a:ea typeface="Calibri"/>
                <a:cs typeface="Times New Roman"/>
              </a:rPr>
              <a:t>Беларусь</a:t>
            </a:r>
          </a:p>
          <a:p>
            <a:pPr marL="342900" lvl="0" indent="-342900" algn="just">
              <a:lnSpc>
                <a:spcPct val="107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2400" dirty="0" smtClean="0">
                <a:solidFill>
                  <a:prstClr val="black"/>
                </a:solidFill>
                <a:latin typeface="Bahnschrift Light Condensed" panose="020B0502040204020203" pitchFamily="34" charset="0"/>
                <a:ea typeface="Calibri"/>
                <a:cs typeface="Times New Roman"/>
              </a:rPr>
              <a:t>Сайт вышестоящей организации (</a:t>
            </a:r>
            <a:r>
              <a:rPr lang="ru-RU" sz="2400" dirty="0" err="1" smtClean="0">
                <a:solidFill>
                  <a:prstClr val="black"/>
                </a:solidFill>
                <a:latin typeface="Bahnschrift Light Condensed" panose="020B0502040204020203" pitchFamily="34" charset="0"/>
                <a:ea typeface="Calibri"/>
                <a:cs typeface="Times New Roman"/>
              </a:rPr>
              <a:t>ГУСиТ</a:t>
            </a:r>
            <a:r>
              <a:rPr lang="ru-RU" sz="2400" dirty="0" smtClean="0">
                <a:solidFill>
                  <a:prstClr val="black"/>
                </a:solidFill>
                <a:latin typeface="Bahnschrift Light Condensed" panose="020B0502040204020203" pitchFamily="34" charset="0"/>
                <a:ea typeface="Calibri"/>
                <a:cs typeface="Times New Roman"/>
              </a:rPr>
              <a:t> (</a:t>
            </a:r>
            <a:r>
              <a:rPr lang="ru-RU" sz="2400" dirty="0" err="1" smtClean="0">
                <a:solidFill>
                  <a:prstClr val="black"/>
                </a:solidFill>
                <a:latin typeface="Bahnschrift Light Condensed" panose="020B0502040204020203" pitchFamily="34" charset="0"/>
                <a:ea typeface="Calibri"/>
                <a:cs typeface="Times New Roman"/>
              </a:rPr>
              <a:t>УСиТ</a:t>
            </a:r>
            <a:r>
              <a:rPr lang="ru-RU" sz="2400" dirty="0" smtClean="0">
                <a:solidFill>
                  <a:prstClr val="black"/>
                </a:solidFill>
                <a:latin typeface="Bahnschrift Light Condensed" panose="020B0502040204020203" pitchFamily="34" charset="0"/>
                <a:ea typeface="Calibri"/>
                <a:cs typeface="Times New Roman"/>
              </a:rPr>
              <a:t>), </a:t>
            </a:r>
            <a:r>
              <a:rPr lang="ru-RU" sz="2400" dirty="0" err="1" smtClean="0">
                <a:solidFill>
                  <a:prstClr val="black"/>
                </a:solidFill>
                <a:latin typeface="Bahnschrift Light Condensed" panose="020B0502040204020203" pitchFamily="34" charset="0"/>
                <a:ea typeface="Calibri"/>
                <a:cs typeface="Times New Roman"/>
              </a:rPr>
              <a:t>ОСиТ</a:t>
            </a:r>
            <a:r>
              <a:rPr lang="ru-RU" sz="2400" dirty="0" smtClean="0">
                <a:solidFill>
                  <a:prstClr val="black"/>
                </a:solidFill>
                <a:latin typeface="Bahnschrift Light Condensed" panose="020B0502040204020203" pitchFamily="34" charset="0"/>
                <a:ea typeface="Calibri"/>
                <a:cs typeface="Times New Roman"/>
              </a:rPr>
              <a:t>, ОИК, ГИК)</a:t>
            </a:r>
          </a:p>
          <a:p>
            <a:pPr marL="342900" lvl="0" indent="-342900" algn="just">
              <a:lnSpc>
                <a:spcPct val="107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2400" dirty="0" smtClean="0">
                <a:solidFill>
                  <a:prstClr val="black"/>
                </a:solidFill>
                <a:latin typeface="Bahnschrift Light Condensed" panose="020B0502040204020203" pitchFamily="34" charset="0"/>
                <a:ea typeface="Calibri"/>
                <a:cs typeface="Times New Roman"/>
              </a:rPr>
              <a:t>Национальный олимпийский комитет Республики Беларусь</a:t>
            </a:r>
          </a:p>
          <a:p>
            <a:pPr marL="342900" lvl="0" indent="-342900" algn="just">
              <a:lnSpc>
                <a:spcPct val="107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2400" dirty="0" smtClean="0">
                <a:solidFill>
                  <a:prstClr val="black"/>
                </a:solidFill>
                <a:latin typeface="Bahnschrift Light Condensed" panose="020B0502040204020203" pitchFamily="34" charset="0"/>
                <a:ea typeface="Calibri"/>
                <a:cs typeface="Times New Roman"/>
              </a:rPr>
              <a:t>Сайт Министерства образования (для </a:t>
            </a:r>
            <a:r>
              <a:rPr lang="ru-RU" sz="2400" dirty="0" smtClean="0">
                <a:solidFill>
                  <a:prstClr val="black"/>
                </a:solidFill>
                <a:latin typeface="Bahnschrift Light Condensed" panose="020B0502040204020203" pitchFamily="34" charset="0"/>
                <a:ea typeface="Calibri"/>
                <a:cs typeface="Times New Roman"/>
              </a:rPr>
              <a:t>УОР,  БГУФК)</a:t>
            </a:r>
            <a:endParaRPr lang="ru-RU" sz="2400" dirty="0" smtClean="0">
              <a:solidFill>
                <a:prstClr val="black"/>
              </a:solidFill>
              <a:latin typeface="Bahnschrift Light Condensed" panose="020B0502040204020203" pitchFamily="34" charset="0"/>
              <a:ea typeface="Calibri"/>
              <a:cs typeface="Times New Roman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2400" dirty="0" smtClean="0">
                <a:solidFill>
                  <a:prstClr val="black"/>
                </a:solidFill>
                <a:latin typeface="Bahnschrift Light Condensed" panose="020B0502040204020203" pitchFamily="34" charset="0"/>
                <a:ea typeface="Calibri"/>
                <a:cs typeface="Times New Roman"/>
              </a:rPr>
              <a:t>Сайт учреждения образования «Белорусский государственный университет физической культуры»</a:t>
            </a:r>
          </a:p>
          <a:p>
            <a:pPr marL="342900" lvl="0" indent="-342900" algn="just">
              <a:lnSpc>
                <a:spcPct val="107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ru-RU" sz="2000" dirty="0" smtClean="0">
              <a:solidFill>
                <a:prstClr val="black"/>
              </a:solidFill>
              <a:latin typeface="Times New Roman"/>
              <a:ea typeface="Calibri"/>
              <a:cs typeface="Times New Roman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ru-RU" sz="2000" dirty="0" smtClean="0">
              <a:solidFill>
                <a:prstClr val="black"/>
              </a:solidFill>
              <a:latin typeface="Times New Roman"/>
              <a:ea typeface="Calibri"/>
              <a:cs typeface="Times New Roman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ru-RU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>
              <a:lnSpc>
                <a:spcPct val="107000"/>
              </a:lnSpc>
              <a:spcAft>
                <a:spcPts val="600"/>
              </a:spcAft>
              <a:buNone/>
            </a:pPr>
            <a:endParaRPr lang="ru-RU" sz="3200" b="1" dirty="0" smtClean="0">
              <a:latin typeface="Times New Roman"/>
              <a:ea typeface="Calibri"/>
              <a:cs typeface="Times New Roman"/>
            </a:endParaRPr>
          </a:p>
          <a:p>
            <a:pPr marL="0" lvl="0" indent="0" algn="just">
              <a:lnSpc>
                <a:spcPct val="107000"/>
              </a:lnSpc>
              <a:spcAft>
                <a:spcPts val="600"/>
              </a:spcAft>
              <a:buNone/>
            </a:pPr>
            <a:endParaRPr lang="ru-RU" sz="3200" b="1" dirty="0"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130556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Объект 7"/>
          <p:cNvSpPr>
            <a:spLocks noGrp="1"/>
          </p:cNvSpPr>
          <p:nvPr>
            <p:ph idx="1"/>
          </p:nvPr>
        </p:nvSpPr>
        <p:spPr>
          <a:xfrm>
            <a:off x="323528" y="1052736"/>
            <a:ext cx="8424936" cy="3312368"/>
          </a:xfrm>
        </p:spPr>
        <p:txBody>
          <a:bodyPr>
            <a:normAutofit/>
          </a:bodyPr>
          <a:lstStyle/>
          <a:p>
            <a:pPr marL="0" lvl="0" indent="0" algn="just">
              <a:lnSpc>
                <a:spcPct val="107000"/>
              </a:lnSpc>
              <a:spcAft>
                <a:spcPts val="600"/>
              </a:spcAft>
              <a:buNone/>
            </a:pPr>
            <a:endParaRPr lang="ru-RU" sz="3200" b="1" dirty="0" smtClean="0">
              <a:latin typeface="Times New Roman"/>
              <a:ea typeface="Calibri"/>
              <a:cs typeface="Times New Roman"/>
            </a:endParaRPr>
          </a:p>
          <a:p>
            <a:pPr marL="0" lvl="0" indent="0" algn="just">
              <a:lnSpc>
                <a:spcPct val="107000"/>
              </a:lnSpc>
              <a:spcAft>
                <a:spcPts val="600"/>
              </a:spcAft>
              <a:buNone/>
            </a:pPr>
            <a:endParaRPr lang="ru-RU" sz="3200" b="1" dirty="0">
              <a:latin typeface="Calibri"/>
              <a:ea typeface="Calibri"/>
              <a:cs typeface="Times New Roman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11560" y="2564904"/>
            <a:ext cx="7416824" cy="1143000"/>
          </a:xfrm>
        </p:spPr>
        <p:txBody>
          <a:bodyPr>
            <a:normAutofit fontScale="90000"/>
          </a:bodyPr>
          <a:lstStyle/>
          <a:p>
            <a:pPr algn="just"/>
            <a:r>
              <a:rPr lang="ru-RU" dirty="0" smtClean="0">
                <a:solidFill>
                  <a:schemeClr val="tx1"/>
                </a:solidFill>
                <a:latin typeface="Bahnschrift Light Condensed" panose="020B0502040204020203" pitchFamily="34" charset="0"/>
                <a:cs typeface="Times New Roman" panose="02020603050405020304" pitchFamily="18" charset="0"/>
              </a:rPr>
              <a:t>Организации </a:t>
            </a:r>
            <a:r>
              <a:rPr lang="en-US" sz="4400" dirty="0" smtClean="0">
                <a:solidFill>
                  <a:schemeClr val="tx1"/>
                </a:solidFill>
                <a:effectLst/>
                <a:latin typeface="Bahnschrift Light Condensed" panose="020B0502040204020203" pitchFamily="34" charset="0"/>
                <a:ea typeface="Times New Roman"/>
              </a:rPr>
              <a:t>регистрируют </a:t>
            </a:r>
            <a:r>
              <a:rPr lang="en-US" sz="4400" dirty="0">
                <a:solidFill>
                  <a:schemeClr val="tx1"/>
                </a:solidFill>
                <a:effectLst/>
                <a:latin typeface="Bahnschrift Light Condensed" panose="020B0502040204020203" pitchFamily="34" charset="0"/>
                <a:ea typeface="Times New Roman"/>
              </a:rPr>
              <a:t>доменные имена в зонах </a:t>
            </a:r>
            <a:r>
              <a:rPr lang="en-US" sz="4400" dirty="0">
                <a:solidFill>
                  <a:srgbClr val="002060"/>
                </a:solidFill>
                <a:effectLst/>
                <a:latin typeface="Bahnschrift Light Condensed" panose="020B0502040204020203" pitchFamily="34" charset="0"/>
                <a:ea typeface="Times New Roman"/>
              </a:rPr>
              <a:t>«.бел», «.gov.by» </a:t>
            </a:r>
            <a:r>
              <a:rPr lang="en-US" sz="4400" dirty="0">
                <a:solidFill>
                  <a:schemeClr val="tx1"/>
                </a:solidFill>
                <a:effectLst/>
                <a:latin typeface="Bahnschrift Light Condensed" panose="020B0502040204020203" pitchFamily="34" charset="0"/>
                <a:ea typeface="Times New Roman"/>
              </a:rPr>
              <a:t>или </a:t>
            </a:r>
            <a:r>
              <a:rPr lang="en-US" sz="4400" dirty="0">
                <a:solidFill>
                  <a:srgbClr val="002060"/>
                </a:solidFill>
                <a:effectLst/>
                <a:latin typeface="Bahnschrift Light Condensed" panose="020B0502040204020203" pitchFamily="34" charset="0"/>
                <a:ea typeface="Times New Roman"/>
              </a:rPr>
              <a:t>«.mil.by», </a:t>
            </a:r>
            <a:r>
              <a:rPr lang="en-US" sz="4400" dirty="0">
                <a:solidFill>
                  <a:schemeClr val="tx1"/>
                </a:solidFill>
                <a:effectLst/>
                <a:latin typeface="Bahnschrift Light Condensed" panose="020B0502040204020203" pitchFamily="34" charset="0"/>
                <a:ea typeface="Times New Roman"/>
              </a:rPr>
              <a:t>организации – в зонах </a:t>
            </a:r>
            <a:r>
              <a:rPr lang="en-US" sz="4400" dirty="0">
                <a:solidFill>
                  <a:srgbClr val="002060"/>
                </a:solidFill>
                <a:effectLst/>
                <a:latin typeface="Bahnschrift Light Condensed" panose="020B0502040204020203" pitchFamily="34" charset="0"/>
                <a:ea typeface="Times New Roman"/>
              </a:rPr>
              <a:t>«.бел» </a:t>
            </a:r>
            <a:r>
              <a:rPr lang="en-US" sz="4400" dirty="0">
                <a:solidFill>
                  <a:schemeClr val="tx1"/>
                </a:solidFill>
                <a:effectLst/>
                <a:latin typeface="Bahnschrift Light Condensed" panose="020B0502040204020203" pitchFamily="34" charset="0"/>
                <a:ea typeface="Times New Roman"/>
              </a:rPr>
              <a:t>и (или) </a:t>
            </a:r>
            <a:r>
              <a:rPr lang="en-US" sz="4400" dirty="0">
                <a:solidFill>
                  <a:srgbClr val="002060"/>
                </a:solidFill>
                <a:effectLst/>
                <a:latin typeface="Bahnschrift Light Condensed" panose="020B0502040204020203" pitchFamily="34" charset="0"/>
                <a:ea typeface="Times New Roman"/>
              </a:rPr>
              <a:t>«.by».</a:t>
            </a:r>
            <a:endParaRPr lang="ru-RU" dirty="0">
              <a:solidFill>
                <a:srgbClr val="002060"/>
              </a:solidFill>
              <a:latin typeface="Bahnschrift Light Condensed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1260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2636912"/>
            <a:ext cx="7772400" cy="1780108"/>
          </a:xfrm>
        </p:spPr>
        <p:txBody>
          <a:bodyPr>
            <a:noAutofit/>
          </a:bodyPr>
          <a:lstStyle/>
          <a:p>
            <a:pPr algn="ctr"/>
            <a:r>
              <a:rPr lang="ru-RU" sz="2800" cap="all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ПОСТАНОВЛЕНИЕ СОВЕТА МИНИСТРОВ РЕСПУБЛИКИ БЕЛАРУСЬ</a:t>
            </a:r>
            <a:r>
              <a:rPr lang="ru-RU" sz="28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29 апреля 2010 г. № </a:t>
            </a:r>
            <a:r>
              <a:rPr lang="ru-RU" sz="2800" dirty="0" smtClean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645</a:t>
            </a:r>
            <a:br>
              <a:rPr lang="ru-RU" sz="2800" dirty="0" smtClean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b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 порядке функционирования </a:t>
            </a:r>
            <a:r>
              <a:rPr lang="ru-RU" sz="2800" dirty="0" smtClean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dirty="0" smtClean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 smtClean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интернет-сайтов </a:t>
            </a:r>
            <a:r>
              <a:rPr lang="ru-RU" sz="28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государственных </a:t>
            </a:r>
            <a:r>
              <a:rPr lang="ru-RU" sz="2800" dirty="0" smtClean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dirty="0" smtClean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 smtClean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органов </a:t>
            </a:r>
            <a:r>
              <a:rPr lang="ru-RU" sz="28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и организаций</a:t>
            </a:r>
            <a:br>
              <a:rPr lang="ru-RU" sz="28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800" b="1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1825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Объект 7"/>
          <p:cNvSpPr>
            <a:spLocks noGrp="1"/>
          </p:cNvSpPr>
          <p:nvPr>
            <p:ph idx="1"/>
          </p:nvPr>
        </p:nvSpPr>
        <p:spPr>
          <a:xfrm>
            <a:off x="683568" y="836712"/>
            <a:ext cx="7848872" cy="5688631"/>
          </a:xfrm>
        </p:spPr>
        <p:txBody>
          <a:bodyPr>
            <a:normAutofit fontScale="70000" lnSpcReduction="20000"/>
          </a:bodyPr>
          <a:lstStyle/>
          <a:p>
            <a:pPr marL="342900" lvl="0" indent="-342900" algn="just">
              <a:lnSpc>
                <a:spcPct val="107000"/>
              </a:lnSpc>
              <a:spcAft>
                <a:spcPts val="600"/>
              </a:spcAft>
              <a:buFont typeface="+mj-lt"/>
              <a:buAutoNum type="arabicPeriod"/>
            </a:pPr>
            <a:r>
              <a:rPr lang="ru-RU" sz="3200" dirty="0">
                <a:latin typeface="Bahnschrift Light Condensed" panose="020B0502040204020203" pitchFamily="34" charset="0"/>
                <a:ea typeface="Calibri"/>
                <a:cs typeface="Times New Roman"/>
              </a:rPr>
              <a:t>Сведения об </a:t>
            </a:r>
            <a:r>
              <a:rPr lang="ru-RU" sz="3200" dirty="0" smtClean="0">
                <a:latin typeface="Bahnschrift Light Condensed" panose="020B0502040204020203" pitchFamily="34" charset="0"/>
                <a:ea typeface="Calibri"/>
                <a:cs typeface="Times New Roman"/>
              </a:rPr>
              <a:t>организации. </a:t>
            </a:r>
          </a:p>
          <a:p>
            <a:pPr marL="342900" lvl="0" indent="-342900" algn="just">
              <a:lnSpc>
                <a:spcPct val="107000"/>
              </a:lnSpc>
              <a:spcAft>
                <a:spcPts val="600"/>
              </a:spcAft>
              <a:buFont typeface="+mj-lt"/>
              <a:buAutoNum type="arabicPeriod"/>
            </a:pPr>
            <a:r>
              <a:rPr lang="ru-RU" sz="3200" dirty="0" smtClean="0">
                <a:latin typeface="Bahnschrift Light Condensed" panose="020B0502040204020203" pitchFamily="34" charset="0"/>
                <a:ea typeface="Calibri"/>
                <a:cs typeface="Times New Roman"/>
              </a:rPr>
              <a:t>Сведения </a:t>
            </a:r>
            <a:r>
              <a:rPr lang="ru-RU" sz="3200" dirty="0">
                <a:latin typeface="Bahnschrift Light Condensed" panose="020B0502040204020203" pitchFamily="34" charset="0"/>
                <a:ea typeface="Calibri"/>
                <a:cs typeface="Times New Roman"/>
              </a:rPr>
              <a:t>о руководстве, структура организации (тренерский состав при наличии).</a:t>
            </a:r>
          </a:p>
          <a:p>
            <a:pPr marL="342900" lvl="0" indent="-342900" algn="just">
              <a:lnSpc>
                <a:spcPct val="107000"/>
              </a:lnSpc>
              <a:spcAft>
                <a:spcPts val="600"/>
              </a:spcAft>
              <a:buFont typeface="+mj-lt"/>
              <a:buAutoNum type="arabicPeriod"/>
            </a:pPr>
            <a:r>
              <a:rPr lang="ru-RU" sz="3200" dirty="0">
                <a:latin typeface="Bahnschrift Light Condensed" panose="020B0502040204020203" pitchFamily="34" charset="0"/>
                <a:ea typeface="Calibri"/>
                <a:cs typeface="Times New Roman"/>
              </a:rPr>
              <a:t>Информация о работе с электронными обращениями граждан, юридических лиц и индивидуальных предпринимателей.</a:t>
            </a:r>
          </a:p>
          <a:p>
            <a:pPr marL="342900" lvl="0" indent="-342900" algn="just">
              <a:lnSpc>
                <a:spcPct val="107000"/>
              </a:lnSpc>
              <a:spcAft>
                <a:spcPts val="600"/>
              </a:spcAft>
              <a:buFont typeface="+mj-lt"/>
              <a:buAutoNum type="arabicPeriod"/>
            </a:pPr>
            <a:r>
              <a:rPr lang="ru-RU" sz="3200" dirty="0">
                <a:latin typeface="Bahnschrift Light Condensed" panose="020B0502040204020203" pitchFamily="34" charset="0"/>
                <a:ea typeface="Calibri"/>
                <a:cs typeface="Times New Roman"/>
              </a:rPr>
              <a:t>Наличие быстрого перехода для пользователей на Интернет-портал Президента Республики </a:t>
            </a:r>
            <a:r>
              <a:rPr lang="ru-RU" sz="3200" dirty="0" smtClean="0">
                <a:latin typeface="Bahnschrift Light Condensed" panose="020B0502040204020203" pitchFamily="34" charset="0"/>
                <a:ea typeface="Calibri"/>
                <a:cs typeface="Times New Roman"/>
              </a:rPr>
              <a:t>Беларусь, сайт </a:t>
            </a:r>
            <a:r>
              <a:rPr lang="ru-RU" sz="3200" dirty="0">
                <a:latin typeface="Bahnschrift Light Condensed" panose="020B0502040204020203" pitchFamily="34" charset="0"/>
                <a:ea typeface="Calibri"/>
                <a:cs typeface="Times New Roman"/>
              </a:rPr>
              <a:t>Министерства спорта и туризма.</a:t>
            </a:r>
          </a:p>
          <a:p>
            <a:pPr marL="342900" lvl="0" indent="-342900" algn="just">
              <a:lnSpc>
                <a:spcPct val="107000"/>
              </a:lnSpc>
              <a:spcAft>
                <a:spcPts val="600"/>
              </a:spcAft>
              <a:buFont typeface="+mj-lt"/>
              <a:buAutoNum type="arabicPeriod"/>
            </a:pPr>
            <a:r>
              <a:rPr lang="ru-RU" sz="3200" dirty="0">
                <a:latin typeface="Bahnschrift Light Condensed" panose="020B0502040204020203" pitchFamily="34" charset="0"/>
                <a:ea typeface="Calibri"/>
                <a:cs typeface="Times New Roman"/>
              </a:rPr>
              <a:t>Информация о государственных </a:t>
            </a:r>
            <a:r>
              <a:rPr lang="ru-RU" sz="3200" dirty="0" smtClean="0">
                <a:latin typeface="Bahnschrift Light Condensed" panose="020B0502040204020203" pitchFamily="34" charset="0"/>
                <a:ea typeface="Calibri"/>
                <a:cs typeface="Times New Roman"/>
              </a:rPr>
              <a:t>праздниках.</a:t>
            </a:r>
            <a:endParaRPr lang="ru-RU" sz="3200" dirty="0">
              <a:latin typeface="Bahnschrift Light Condensed" panose="020B0502040204020203" pitchFamily="34" charset="0"/>
              <a:ea typeface="Calibri"/>
              <a:cs typeface="Times New Roman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600"/>
              </a:spcAft>
              <a:buFont typeface="+mj-lt"/>
              <a:buAutoNum type="arabicPeriod"/>
            </a:pPr>
            <a:r>
              <a:rPr lang="ru-RU" sz="3200" dirty="0">
                <a:latin typeface="Bahnschrift Light Condensed" panose="020B0502040204020203" pitchFamily="34" charset="0"/>
                <a:ea typeface="Calibri"/>
                <a:cs typeface="Times New Roman"/>
              </a:rPr>
              <a:t>Государственная символика (флаг, </a:t>
            </a:r>
            <a:r>
              <a:rPr lang="ru-RU" sz="3200" dirty="0" smtClean="0">
                <a:latin typeface="Bahnschrift Light Condensed" panose="020B0502040204020203" pitchFamily="34" charset="0"/>
                <a:ea typeface="Calibri"/>
                <a:cs typeface="Times New Roman"/>
              </a:rPr>
              <a:t>герб, гимн).</a:t>
            </a:r>
            <a:endParaRPr lang="ru-RU" sz="3200" dirty="0">
              <a:latin typeface="Bahnschrift Light Condensed" panose="020B0502040204020203" pitchFamily="34" charset="0"/>
              <a:ea typeface="Calibri"/>
              <a:cs typeface="Times New Roman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600"/>
              </a:spcAft>
              <a:buFont typeface="+mj-lt"/>
              <a:buAutoNum type="arabicPeriod"/>
            </a:pPr>
            <a:r>
              <a:rPr lang="ru-RU" sz="3200" dirty="0">
                <a:latin typeface="Bahnschrift Light Condensed" panose="020B0502040204020203" pitchFamily="34" charset="0"/>
                <a:ea typeface="Calibri"/>
                <a:cs typeface="Times New Roman"/>
              </a:rPr>
              <a:t>Символика Минспорта.</a:t>
            </a:r>
          </a:p>
          <a:p>
            <a:pPr marL="342900" lvl="0" indent="-342900" algn="just">
              <a:lnSpc>
                <a:spcPct val="107000"/>
              </a:lnSpc>
              <a:spcAft>
                <a:spcPts val="600"/>
              </a:spcAft>
              <a:buFont typeface="+mj-lt"/>
              <a:buAutoNum type="arabicPeriod"/>
            </a:pPr>
            <a:r>
              <a:rPr lang="ru-RU" sz="3200" dirty="0" smtClean="0">
                <a:latin typeface="Bahnschrift Light Condensed" panose="020B0502040204020203" pitchFamily="34" charset="0"/>
                <a:ea typeface="Calibri"/>
                <a:cs typeface="Times New Roman"/>
              </a:rPr>
              <a:t>Спортивные </a:t>
            </a:r>
            <a:r>
              <a:rPr lang="ru-RU" sz="3200" dirty="0">
                <a:latin typeface="Bahnschrift Light Condensed" panose="020B0502040204020203" pitchFamily="34" charset="0"/>
                <a:ea typeface="Calibri"/>
                <a:cs typeface="Times New Roman"/>
              </a:rPr>
              <a:t>мероприятия организации.</a:t>
            </a:r>
          </a:p>
          <a:p>
            <a:pPr marL="342900" lvl="0" indent="-342900" algn="just">
              <a:lnSpc>
                <a:spcPct val="107000"/>
              </a:lnSpc>
              <a:spcAft>
                <a:spcPts val="600"/>
              </a:spcAft>
              <a:buFont typeface="+mj-lt"/>
              <a:buAutoNum type="arabicPeriod"/>
            </a:pPr>
            <a:r>
              <a:rPr lang="ru-RU" sz="3200" dirty="0">
                <a:latin typeface="Bahnschrift Light Condensed" panose="020B0502040204020203" pitchFamily="34" charset="0"/>
                <a:ea typeface="Calibri"/>
                <a:cs typeface="Times New Roman"/>
              </a:rPr>
              <a:t>Историческая справка об организации.</a:t>
            </a:r>
          </a:p>
          <a:p>
            <a:pPr marL="342900" lvl="0" indent="-342900" algn="just">
              <a:lnSpc>
                <a:spcPct val="107000"/>
              </a:lnSpc>
              <a:spcAft>
                <a:spcPts val="600"/>
              </a:spcAft>
              <a:buFont typeface="+mj-lt"/>
              <a:buAutoNum type="arabicPeriod"/>
            </a:pPr>
            <a:r>
              <a:rPr lang="ru-RU" sz="3200" dirty="0">
                <a:solidFill>
                  <a:schemeClr val="tx1">
                    <a:lumMod val="95000"/>
                    <a:lumOff val="5000"/>
                  </a:schemeClr>
                </a:solidFill>
                <a:latin typeface="Bahnschrift Light Condensed" panose="020B0502040204020203" pitchFamily="34" charset="0"/>
                <a:ea typeface="Calibri"/>
                <a:cs typeface="Times New Roman"/>
              </a:rPr>
              <a:t>Информа</a:t>
            </a:r>
            <a:r>
              <a:rPr lang="ru-RU" sz="3200" dirty="0">
                <a:latin typeface="Bahnschrift Light Condensed" panose="020B0502040204020203" pitchFamily="34" charset="0"/>
                <a:ea typeface="Calibri"/>
                <a:cs typeface="Times New Roman"/>
              </a:rPr>
              <a:t>ция о платных </a:t>
            </a:r>
            <a:r>
              <a:rPr lang="ru-RU" sz="3200" dirty="0" smtClean="0">
                <a:latin typeface="Bahnschrift Light Condensed" panose="020B0502040204020203" pitchFamily="34" charset="0"/>
                <a:ea typeface="Calibri"/>
                <a:cs typeface="Times New Roman"/>
              </a:rPr>
              <a:t>услугах</a:t>
            </a:r>
            <a:r>
              <a:rPr lang="ru-RU" sz="3200" dirty="0">
                <a:latin typeface="Bahnschrift Light Condensed" panose="020B0502040204020203" pitchFamily="34" charset="0"/>
                <a:ea typeface="Calibri"/>
                <a:cs typeface="Times New Roman"/>
              </a:rPr>
              <a:t>.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858424"/>
          </a:xfrm>
        </p:spPr>
        <p:txBody>
          <a:bodyPr>
            <a:normAutofit fontScale="90000"/>
          </a:bodyPr>
          <a:lstStyle/>
          <a:p>
            <a:r>
              <a:rPr lang="ru-RU" dirty="0"/>
              <a:t>Основные разделы</a:t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09500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Объект 7"/>
          <p:cNvSpPr>
            <a:spLocks noGrp="1"/>
          </p:cNvSpPr>
          <p:nvPr>
            <p:ph idx="1"/>
          </p:nvPr>
        </p:nvSpPr>
        <p:spPr>
          <a:xfrm>
            <a:off x="323528" y="1052736"/>
            <a:ext cx="8424936" cy="3312368"/>
          </a:xfrm>
        </p:spPr>
        <p:txBody>
          <a:bodyPr>
            <a:normAutofit/>
          </a:bodyPr>
          <a:lstStyle/>
          <a:p>
            <a:pPr marL="0" lvl="0" indent="0" algn="just">
              <a:lnSpc>
                <a:spcPct val="107000"/>
              </a:lnSpc>
              <a:spcAft>
                <a:spcPts val="600"/>
              </a:spcAft>
              <a:buNone/>
            </a:pPr>
            <a:endParaRPr lang="ru-RU" sz="3200" b="1" dirty="0" smtClean="0">
              <a:latin typeface="Times New Roman"/>
              <a:ea typeface="Calibri"/>
              <a:cs typeface="Times New Roman"/>
            </a:endParaRPr>
          </a:p>
          <a:p>
            <a:pPr marL="0" lvl="0" indent="0" algn="just">
              <a:lnSpc>
                <a:spcPct val="107000"/>
              </a:lnSpc>
              <a:spcAft>
                <a:spcPts val="600"/>
              </a:spcAft>
              <a:buNone/>
            </a:pPr>
            <a:endParaRPr lang="ru-RU" sz="3200" b="1" dirty="0">
              <a:latin typeface="Calibri"/>
              <a:ea typeface="Calibri"/>
              <a:cs typeface="Times New Roman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827584" y="2420888"/>
            <a:ext cx="7848872" cy="1143000"/>
          </a:xfrm>
        </p:spPr>
        <p:txBody>
          <a:bodyPr>
            <a:noAutofit/>
          </a:bodyPr>
          <a:lstStyle/>
          <a:p>
            <a:r>
              <a:rPr lang="be-BY" sz="2400" dirty="0" smtClean="0">
                <a:solidFill>
                  <a:schemeClr val="accent2">
                    <a:lumMod val="75000"/>
                  </a:schemeClr>
                </a:solidFill>
                <a:effectLst/>
                <a:latin typeface="Times New Roman"/>
                <a:ea typeface="Times New Roman"/>
              </a:rPr>
              <a:t/>
            </a:r>
            <a:br>
              <a:rPr lang="be-BY" sz="2400" dirty="0" smtClean="0">
                <a:solidFill>
                  <a:schemeClr val="accent2">
                    <a:lumMod val="75000"/>
                  </a:schemeClr>
                </a:solidFill>
                <a:effectLst/>
                <a:latin typeface="Times New Roman"/>
                <a:ea typeface="Times New Roman"/>
              </a:rPr>
            </a:br>
            <a:r>
              <a:rPr lang="be-BY" sz="2400" dirty="0">
                <a:solidFill>
                  <a:schemeClr val="accent2">
                    <a:lumMod val="75000"/>
                  </a:schemeClr>
                </a:solidFill>
                <a:effectLst/>
                <a:latin typeface="Times New Roman"/>
                <a:ea typeface="Times New Roman"/>
              </a:rPr>
              <a:t/>
            </a:r>
            <a:br>
              <a:rPr lang="be-BY" sz="2400" dirty="0">
                <a:solidFill>
                  <a:schemeClr val="accent2">
                    <a:lumMod val="75000"/>
                  </a:schemeClr>
                </a:solidFill>
                <a:effectLst/>
                <a:latin typeface="Times New Roman"/>
                <a:ea typeface="Times New Roman"/>
              </a:rPr>
            </a:br>
            <a:r>
              <a:rPr lang="en-US" sz="2800" dirty="0" smtClean="0">
                <a:solidFill>
                  <a:srgbClr val="002060"/>
                </a:solidFill>
                <a:effectLst/>
                <a:latin typeface="Times New Roman"/>
                <a:ea typeface="Times New Roman"/>
              </a:rPr>
              <a:t>Применение </a:t>
            </a:r>
            <a:r>
              <a:rPr lang="en-US" sz="2800" dirty="0">
                <a:solidFill>
                  <a:srgbClr val="002060"/>
                </a:solidFill>
                <a:effectLst/>
                <a:latin typeface="Times New Roman"/>
                <a:ea typeface="Times New Roman"/>
              </a:rPr>
              <a:t>русского и белорусского языков является обязательным при размещении на </a:t>
            </a:r>
            <a:r>
              <a:rPr lang="en-US" sz="2800" dirty="0" smtClean="0">
                <a:solidFill>
                  <a:srgbClr val="002060"/>
                </a:solidFill>
                <a:effectLst/>
                <a:latin typeface="Times New Roman"/>
                <a:ea typeface="Times New Roman"/>
              </a:rPr>
              <a:t>интернет-сайтах</a:t>
            </a:r>
            <a:r>
              <a:rPr lang="be-BY" sz="2800" dirty="0" smtClean="0">
                <a:solidFill>
                  <a:srgbClr val="002060"/>
                </a:solidFill>
                <a:effectLst/>
                <a:latin typeface="Times New Roman"/>
                <a:ea typeface="Times New Roman"/>
              </a:rPr>
              <a:t> </a:t>
            </a:r>
            <a:r>
              <a:rPr lang="en-US" sz="2800" dirty="0" smtClean="0">
                <a:solidFill>
                  <a:srgbClr val="002060"/>
                </a:solidFill>
                <a:effectLst/>
                <a:latin typeface="Times New Roman"/>
                <a:ea typeface="Times New Roman"/>
              </a:rPr>
              <a:t>информации</a:t>
            </a:r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  <a:effectLst/>
                <a:latin typeface="Times New Roman"/>
                <a:ea typeface="Times New Roman"/>
              </a:rPr>
              <a:t>:</a:t>
            </a:r>
            <a:br>
              <a:rPr lang="ru-RU" sz="2400" dirty="0" smtClean="0">
                <a:solidFill>
                  <a:schemeClr val="accent2">
                    <a:lumMod val="75000"/>
                  </a:schemeClr>
                </a:solidFill>
                <a:effectLst/>
                <a:latin typeface="Times New Roman"/>
                <a:ea typeface="Times New Roman"/>
              </a:rPr>
            </a:br>
            <a:r>
              <a:rPr lang="ru-RU" sz="2400" dirty="0">
                <a:solidFill>
                  <a:schemeClr val="accent2">
                    <a:lumMod val="75000"/>
                  </a:schemeClr>
                </a:solidFill>
                <a:effectLst/>
                <a:latin typeface="Times New Roman"/>
                <a:ea typeface="Times New Roman"/>
              </a:rPr>
              <a:t/>
            </a:r>
            <a:br>
              <a:rPr lang="ru-RU" sz="2400" dirty="0">
                <a:solidFill>
                  <a:schemeClr val="accent2">
                    <a:lumMod val="75000"/>
                  </a:schemeClr>
                </a:solidFill>
                <a:effectLst/>
                <a:latin typeface="Times New Roman"/>
                <a:ea typeface="Times New Roman"/>
              </a:rPr>
            </a:br>
            <a:r>
              <a:rPr lang="ru-RU" sz="2400" dirty="0" smtClean="0">
                <a:effectLst/>
                <a:latin typeface="Times New Roman"/>
                <a:ea typeface="Times New Roman"/>
              </a:rPr>
              <a:t>-</a:t>
            </a:r>
            <a:r>
              <a:rPr lang="be-BY" sz="2400" dirty="0" smtClean="0">
                <a:effectLst/>
                <a:latin typeface="Times New Roman"/>
                <a:ea typeface="Times New Roman"/>
              </a:rPr>
              <a:t>     </a:t>
            </a:r>
            <a:r>
              <a:rPr lang="ru-RU" sz="2800" dirty="0" smtClean="0">
                <a:solidFill>
                  <a:schemeClr val="tx1"/>
                </a:solidFill>
                <a:effectLst/>
                <a:latin typeface="Times New Roman"/>
                <a:ea typeface="Times New Roman"/>
              </a:rPr>
              <a:t>о </a:t>
            </a:r>
            <a:r>
              <a:rPr lang="ru-RU" sz="2800" dirty="0">
                <a:solidFill>
                  <a:schemeClr val="tx1"/>
                </a:solidFill>
                <a:effectLst/>
                <a:latin typeface="Times New Roman"/>
                <a:ea typeface="Times New Roman"/>
              </a:rPr>
              <a:t>государственном органе и организации;</a:t>
            </a:r>
            <a:br>
              <a:rPr lang="ru-RU" sz="2800" dirty="0">
                <a:solidFill>
                  <a:schemeClr val="tx1"/>
                </a:solidFill>
                <a:effectLst/>
                <a:latin typeface="Times New Roman"/>
                <a:ea typeface="Times New Roman"/>
              </a:rPr>
            </a:br>
            <a:r>
              <a:rPr lang="ru-RU" sz="2800" dirty="0">
                <a:solidFill>
                  <a:schemeClr val="tx1"/>
                </a:solidFill>
                <a:effectLst/>
                <a:latin typeface="Times New Roman"/>
                <a:ea typeface="Times New Roman"/>
              </a:rPr>
              <a:t>- </a:t>
            </a:r>
            <a:r>
              <a:rPr lang="ru-RU" sz="2800" dirty="0" smtClean="0">
                <a:solidFill>
                  <a:schemeClr val="tx1"/>
                </a:solidFill>
                <a:effectLst/>
                <a:latin typeface="Times New Roman"/>
                <a:ea typeface="Times New Roman"/>
              </a:rPr>
              <a:t>   о </a:t>
            </a:r>
            <a:r>
              <a:rPr lang="ru-RU" sz="2800" dirty="0">
                <a:solidFill>
                  <a:schemeClr val="tx1"/>
                </a:solidFill>
                <a:effectLst/>
                <a:latin typeface="Times New Roman"/>
                <a:ea typeface="Times New Roman"/>
              </a:rPr>
              <a:t>работе с обращениями граждан и юридических лиц;</a:t>
            </a:r>
            <a:br>
              <a:rPr lang="ru-RU" sz="2800" dirty="0">
                <a:solidFill>
                  <a:schemeClr val="tx1"/>
                </a:solidFill>
                <a:effectLst/>
                <a:latin typeface="Times New Roman"/>
                <a:ea typeface="Times New Roman"/>
              </a:rPr>
            </a:br>
            <a:r>
              <a:rPr lang="ru-RU" sz="2800" dirty="0">
                <a:solidFill>
                  <a:schemeClr val="tx1"/>
                </a:solidFill>
                <a:effectLst/>
                <a:latin typeface="Times New Roman"/>
                <a:ea typeface="Times New Roman"/>
              </a:rPr>
              <a:t>- </a:t>
            </a:r>
            <a:r>
              <a:rPr lang="ru-RU" sz="2800" dirty="0" smtClean="0">
                <a:solidFill>
                  <a:schemeClr val="tx1"/>
                </a:solidFill>
                <a:effectLst/>
                <a:latin typeface="Times New Roman"/>
                <a:ea typeface="Times New Roman"/>
              </a:rPr>
              <a:t>   об </a:t>
            </a:r>
            <a:r>
              <a:rPr lang="ru-RU" sz="2800" dirty="0">
                <a:solidFill>
                  <a:schemeClr val="tx1"/>
                </a:solidFill>
                <a:effectLst/>
                <a:latin typeface="Times New Roman"/>
                <a:ea typeface="Times New Roman"/>
              </a:rPr>
              <a:t>осуществлении административных процедур в отношении юридических лиц и граждан, в том числе индивидуальных предпринимателей;</a:t>
            </a:r>
            <a:br>
              <a:rPr lang="ru-RU" sz="2800" dirty="0">
                <a:solidFill>
                  <a:schemeClr val="tx1"/>
                </a:solidFill>
                <a:effectLst/>
                <a:latin typeface="Times New Roman"/>
                <a:ea typeface="Times New Roman"/>
              </a:rPr>
            </a:br>
            <a:r>
              <a:rPr lang="ru-RU" sz="2800" dirty="0">
                <a:solidFill>
                  <a:schemeClr val="tx1"/>
                </a:solidFill>
                <a:effectLst/>
                <a:latin typeface="Times New Roman"/>
                <a:ea typeface="Times New Roman"/>
              </a:rPr>
              <a:t>-  </a:t>
            </a:r>
            <a:r>
              <a:rPr lang="ru-RU" sz="2800" dirty="0" smtClean="0">
                <a:solidFill>
                  <a:schemeClr val="tx1"/>
                </a:solidFill>
                <a:effectLst/>
                <a:latin typeface="Times New Roman"/>
                <a:ea typeface="Times New Roman"/>
              </a:rPr>
              <a:t>  об </a:t>
            </a:r>
            <a:r>
              <a:rPr lang="ru-RU" sz="2800" dirty="0">
                <a:solidFill>
                  <a:schemeClr val="tx1"/>
                </a:solidFill>
                <a:effectLst/>
                <a:latin typeface="Times New Roman"/>
                <a:ea typeface="Times New Roman"/>
              </a:rPr>
              <a:t>услугах (работах) оказываемых (выполняемых) организацией;</a:t>
            </a:r>
            <a:br>
              <a:rPr lang="ru-RU" sz="2800" dirty="0">
                <a:solidFill>
                  <a:schemeClr val="tx1"/>
                </a:solidFill>
                <a:effectLst/>
                <a:latin typeface="Times New Roman"/>
                <a:ea typeface="Times New Roman"/>
              </a:rPr>
            </a:br>
            <a:r>
              <a:rPr lang="ru-RU" sz="2800" dirty="0">
                <a:solidFill>
                  <a:schemeClr val="tx1"/>
                </a:solidFill>
                <a:effectLst/>
                <a:latin typeface="Times New Roman"/>
                <a:ea typeface="Times New Roman"/>
              </a:rPr>
              <a:t>-    о формах обратной </a:t>
            </a:r>
            <a:r>
              <a:rPr lang="ru-RU" sz="2800" dirty="0" smtClean="0">
                <a:solidFill>
                  <a:schemeClr val="tx1"/>
                </a:solidFill>
                <a:effectLst/>
                <a:latin typeface="Times New Roman"/>
                <a:ea typeface="Times New Roman"/>
              </a:rPr>
              <a:t>связи</a:t>
            </a:r>
            <a:r>
              <a:rPr lang="ru-RU" sz="2800" dirty="0">
                <a:solidFill>
                  <a:schemeClr val="tx1"/>
                </a:solidFill>
                <a:effectLst/>
                <a:latin typeface="Times New Roman"/>
                <a:ea typeface="Times New Roman"/>
              </a:rPr>
              <a:t/>
            </a:r>
            <a:br>
              <a:rPr lang="ru-RU" sz="2800" dirty="0">
                <a:solidFill>
                  <a:schemeClr val="tx1"/>
                </a:solidFill>
                <a:effectLst/>
                <a:latin typeface="Times New Roman"/>
                <a:ea typeface="Times New Roman"/>
              </a:rPr>
            </a:br>
            <a:r>
              <a:rPr lang="ru-RU" sz="2400" dirty="0" smtClean="0">
                <a:effectLst/>
                <a:latin typeface="Times New Roman"/>
                <a:ea typeface="Times New Roman"/>
              </a:rPr>
              <a:t/>
            </a:r>
            <a:br>
              <a:rPr lang="ru-RU" sz="2400" dirty="0" smtClean="0">
                <a:effectLst/>
                <a:latin typeface="Times New Roman"/>
                <a:ea typeface="Times New Roman"/>
              </a:rPr>
            </a:b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983385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Объект 7"/>
          <p:cNvSpPr>
            <a:spLocks noGrp="1"/>
          </p:cNvSpPr>
          <p:nvPr>
            <p:ph idx="1"/>
          </p:nvPr>
        </p:nvSpPr>
        <p:spPr>
          <a:xfrm>
            <a:off x="323528" y="1052736"/>
            <a:ext cx="8424936" cy="3312368"/>
          </a:xfrm>
        </p:spPr>
        <p:txBody>
          <a:bodyPr>
            <a:normAutofit/>
          </a:bodyPr>
          <a:lstStyle/>
          <a:p>
            <a:pPr marL="0" lvl="0" indent="0" algn="just">
              <a:lnSpc>
                <a:spcPct val="107000"/>
              </a:lnSpc>
              <a:spcAft>
                <a:spcPts val="600"/>
              </a:spcAft>
              <a:buNone/>
            </a:pPr>
            <a:endParaRPr lang="ru-RU" sz="3200" b="1" dirty="0" smtClean="0">
              <a:latin typeface="Times New Roman"/>
              <a:ea typeface="Calibri"/>
              <a:cs typeface="Times New Roman"/>
            </a:endParaRPr>
          </a:p>
          <a:p>
            <a:pPr marL="0" lvl="0" indent="0" algn="just">
              <a:lnSpc>
                <a:spcPct val="107000"/>
              </a:lnSpc>
              <a:spcAft>
                <a:spcPts val="600"/>
              </a:spcAft>
              <a:buNone/>
            </a:pPr>
            <a:endParaRPr lang="ru-RU" sz="3200" b="1" dirty="0">
              <a:latin typeface="Calibri"/>
              <a:ea typeface="Calibri"/>
              <a:cs typeface="Times New Roman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827584" y="1988840"/>
            <a:ext cx="7848872" cy="1143000"/>
          </a:xfrm>
        </p:spPr>
        <p:txBody>
          <a:bodyPr>
            <a:noAutofit/>
          </a:bodyPr>
          <a:lstStyle/>
          <a:p>
            <a:r>
              <a:rPr lang="be-BY" sz="2400" dirty="0" smtClean="0">
                <a:solidFill>
                  <a:schemeClr val="accent2">
                    <a:lumMod val="75000"/>
                  </a:schemeClr>
                </a:solidFill>
                <a:effectLst/>
                <a:latin typeface="Times New Roman"/>
                <a:ea typeface="Times New Roman"/>
              </a:rPr>
              <a:t/>
            </a:r>
            <a:br>
              <a:rPr lang="be-BY" sz="2400" dirty="0" smtClean="0">
                <a:solidFill>
                  <a:schemeClr val="accent2">
                    <a:lumMod val="75000"/>
                  </a:schemeClr>
                </a:solidFill>
                <a:effectLst/>
                <a:latin typeface="Times New Roman"/>
                <a:ea typeface="Times New Roman"/>
              </a:rPr>
            </a:br>
            <a:r>
              <a:rPr lang="en-US" sz="3600" u="sng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 исключением</a:t>
            </a:r>
            <a:r>
              <a:rPr lang="en-US" sz="3600" u="sng" dirty="0" smtClean="0"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be-BY" sz="3600" u="sng" dirty="0" smtClean="0"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be-BY" sz="3600" u="sng" dirty="0" smtClean="0"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u="sng" dirty="0">
                <a:solidFill>
                  <a:schemeClr val="accent2">
                    <a:lumMod val="7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u="sng" dirty="0">
                <a:solidFill>
                  <a:schemeClr val="accent2">
                    <a:lumMod val="7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   </a:t>
            </a:r>
            <a:r>
              <a:rPr lang="en-US" sz="24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текстов</a:t>
            </a:r>
            <a:r>
              <a:rPr lang="en-US" sz="24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нормативных правовых актов (извлечений из них), которые приводятся на языке их принятия (издания</a:t>
            </a:r>
            <a:r>
              <a:rPr lang="en-US" sz="24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  <a:r>
              <a:rPr lang="be-BY" sz="24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be-BY" sz="24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     </a:t>
            </a:r>
            <a:r>
              <a:rPr lang="en-US" sz="24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форм 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(бланков) документов, необходимых для обращения за осуществлением административных процедур, которые представляются на языке их установления.</a:t>
            </a:r>
            <a:r>
              <a:rPr lang="ru-RU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be-BY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/>
            </a:r>
            <a:br>
              <a:rPr lang="be-BY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</a:b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2237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Объект 7"/>
          <p:cNvSpPr>
            <a:spLocks noGrp="1"/>
          </p:cNvSpPr>
          <p:nvPr>
            <p:ph idx="1"/>
          </p:nvPr>
        </p:nvSpPr>
        <p:spPr>
          <a:xfrm>
            <a:off x="467544" y="116632"/>
            <a:ext cx="8208912" cy="6480720"/>
          </a:xfrm>
        </p:spPr>
        <p:txBody>
          <a:bodyPr>
            <a:normAutofit fontScale="25000" lnSpcReduction="20000"/>
          </a:bodyPr>
          <a:lstStyle/>
          <a:p>
            <a:pPr marL="0" lvl="0" indent="0" algn="just">
              <a:lnSpc>
                <a:spcPct val="107000"/>
              </a:lnSpc>
              <a:spcAft>
                <a:spcPts val="600"/>
              </a:spcAft>
              <a:buNone/>
            </a:pPr>
            <a:r>
              <a:rPr lang="ru-RU" sz="9600" b="1" dirty="0">
                <a:solidFill>
                  <a:srgbClr val="002060"/>
                </a:solidFill>
                <a:latin typeface="Bahnschrift SemiBold SemiConden" panose="020B0502040204020203" pitchFamily="34" charset="0"/>
                <a:ea typeface="Calibri"/>
                <a:cs typeface="Times New Roman"/>
              </a:rPr>
              <a:t>Сведения об </a:t>
            </a:r>
            <a:r>
              <a:rPr lang="ru-RU" sz="9600" b="1" dirty="0" smtClean="0">
                <a:solidFill>
                  <a:srgbClr val="002060"/>
                </a:solidFill>
                <a:latin typeface="Bahnschrift SemiBold SemiConden" panose="020B0502040204020203" pitchFamily="34" charset="0"/>
                <a:ea typeface="Calibri"/>
                <a:cs typeface="Times New Roman"/>
              </a:rPr>
              <a:t>организации (русский и белорусский языки):</a:t>
            </a:r>
          </a:p>
          <a:p>
            <a:pPr indent="359410" algn="just">
              <a:lnSpc>
                <a:spcPct val="115000"/>
              </a:lnSpc>
              <a:spcAft>
                <a:spcPts val="300"/>
              </a:spcAft>
            </a:pPr>
            <a:r>
              <a:rPr lang="en-US" sz="8800" dirty="0">
                <a:latin typeface="Bahnschrift Light Condensed" panose="020B0502040204020203" pitchFamily="34" charset="0"/>
                <a:ea typeface="Times New Roman"/>
              </a:rPr>
              <a:t>официальное наименование и структура </a:t>
            </a:r>
            <a:r>
              <a:rPr lang="en-US" sz="8800" dirty="0" smtClean="0">
                <a:latin typeface="Bahnschrift Light Condensed" panose="020B0502040204020203" pitchFamily="34" charset="0"/>
                <a:ea typeface="Times New Roman"/>
              </a:rPr>
              <a:t>организации</a:t>
            </a:r>
            <a:r>
              <a:rPr lang="en-US" sz="8800" dirty="0">
                <a:latin typeface="Bahnschrift Light Condensed" panose="020B0502040204020203" pitchFamily="34" charset="0"/>
                <a:ea typeface="Times New Roman"/>
              </a:rPr>
              <a:t>, почтовый адрес, адрес электронной почты;</a:t>
            </a:r>
            <a:endParaRPr lang="ru-RU" sz="8800" dirty="0">
              <a:latin typeface="Bahnschrift Light Condensed" panose="020B0502040204020203" pitchFamily="34" charset="0"/>
              <a:ea typeface="Times New Roman"/>
            </a:endParaRPr>
          </a:p>
          <a:p>
            <a:pPr indent="359410" algn="just">
              <a:lnSpc>
                <a:spcPct val="115000"/>
              </a:lnSpc>
              <a:spcAft>
                <a:spcPts val="300"/>
              </a:spcAft>
            </a:pPr>
            <a:r>
              <a:rPr lang="en-US" sz="8800" dirty="0">
                <a:latin typeface="Bahnschrift Light Condensed" panose="020B0502040204020203" pitchFamily="34" charset="0"/>
                <a:ea typeface="Times New Roman"/>
              </a:rPr>
              <a:t>номера телефонов справочных служб;</a:t>
            </a:r>
            <a:endParaRPr lang="ru-RU" sz="8800" dirty="0">
              <a:latin typeface="Bahnschrift Light Condensed" panose="020B0502040204020203" pitchFamily="34" charset="0"/>
              <a:ea typeface="Times New Roman"/>
            </a:endParaRPr>
          </a:p>
          <a:p>
            <a:pPr indent="359410" algn="just">
              <a:lnSpc>
                <a:spcPct val="115000"/>
              </a:lnSpc>
              <a:spcAft>
                <a:spcPts val="300"/>
              </a:spcAft>
            </a:pPr>
            <a:r>
              <a:rPr lang="en-US" sz="8800" dirty="0">
                <a:latin typeface="Bahnschrift Light Condensed" panose="020B0502040204020203" pitchFamily="34" charset="0"/>
                <a:ea typeface="Times New Roman"/>
              </a:rPr>
              <a:t>режим работы </a:t>
            </a:r>
            <a:r>
              <a:rPr lang="en-US" sz="8800" dirty="0" smtClean="0">
                <a:latin typeface="Bahnschrift Light Condensed" panose="020B0502040204020203" pitchFamily="34" charset="0"/>
                <a:ea typeface="Times New Roman"/>
              </a:rPr>
              <a:t>организации</a:t>
            </a:r>
            <a:r>
              <a:rPr lang="en-US" sz="8800" dirty="0">
                <a:latin typeface="Bahnschrift Light Condensed" panose="020B0502040204020203" pitchFamily="34" charset="0"/>
                <a:ea typeface="Times New Roman"/>
              </a:rPr>
              <a:t>;</a:t>
            </a:r>
            <a:endParaRPr lang="ru-RU" sz="8800" dirty="0">
              <a:latin typeface="Bahnschrift Light Condensed" panose="020B0502040204020203" pitchFamily="34" charset="0"/>
              <a:ea typeface="Times New Roman"/>
            </a:endParaRPr>
          </a:p>
          <a:p>
            <a:pPr indent="359410" algn="just">
              <a:lnSpc>
                <a:spcPct val="115000"/>
              </a:lnSpc>
              <a:spcAft>
                <a:spcPts val="300"/>
              </a:spcAft>
            </a:pPr>
            <a:r>
              <a:rPr lang="en-US" sz="8800" dirty="0">
                <a:latin typeface="Bahnschrift Light Condensed" panose="020B0502040204020203" pitchFamily="34" charset="0"/>
                <a:ea typeface="Times New Roman"/>
              </a:rPr>
              <a:t>сведения о задачах и функциях </a:t>
            </a:r>
            <a:r>
              <a:rPr lang="en-US" sz="8800" dirty="0" smtClean="0">
                <a:latin typeface="Bahnschrift Light Condensed" panose="020B0502040204020203" pitchFamily="34" charset="0"/>
                <a:ea typeface="Times New Roman"/>
              </a:rPr>
              <a:t>организации</a:t>
            </a:r>
            <a:r>
              <a:rPr lang="en-US" sz="8800" dirty="0">
                <a:latin typeface="Bahnschrift Light Condensed" panose="020B0502040204020203" pitchFamily="34" charset="0"/>
                <a:ea typeface="Times New Roman"/>
              </a:rPr>
              <a:t>, их структурных подразделений, а также тексты нормативных правовых актов (извлечения из них), определяющих эти задачи и функции;</a:t>
            </a:r>
            <a:endParaRPr lang="ru-RU" sz="8800" dirty="0">
              <a:latin typeface="Bahnschrift Light Condensed" panose="020B0502040204020203" pitchFamily="34" charset="0"/>
              <a:ea typeface="Times New Roman"/>
            </a:endParaRPr>
          </a:p>
          <a:p>
            <a:pPr indent="359410" algn="just">
              <a:lnSpc>
                <a:spcPct val="115000"/>
              </a:lnSpc>
              <a:spcAft>
                <a:spcPts val="300"/>
              </a:spcAft>
            </a:pPr>
            <a:r>
              <a:rPr lang="en-US" sz="8800" dirty="0">
                <a:latin typeface="Bahnschrift Light Condensed" panose="020B0502040204020203" pitchFamily="34" charset="0"/>
                <a:ea typeface="Times New Roman"/>
              </a:rPr>
              <a:t>перечень </a:t>
            </a:r>
            <a:r>
              <a:rPr lang="en-US" sz="8800" dirty="0" smtClean="0">
                <a:latin typeface="Bahnschrift Light Condensed" panose="020B0502040204020203" pitchFamily="34" charset="0"/>
                <a:ea typeface="Times New Roman"/>
              </a:rPr>
              <a:t>подчиненных </a:t>
            </a:r>
            <a:r>
              <a:rPr lang="en-US" sz="8800" dirty="0">
                <a:latin typeface="Bahnschrift Light Condensed" panose="020B0502040204020203" pitchFamily="34" charset="0"/>
                <a:ea typeface="Times New Roman"/>
              </a:rPr>
              <a:t>(входящих в состав) организаций </a:t>
            </a:r>
            <a:r>
              <a:rPr lang="en-US" sz="8800" dirty="0" smtClean="0">
                <a:latin typeface="Bahnschrift Light Condensed" panose="020B0502040204020203" pitchFamily="34" charset="0"/>
                <a:ea typeface="Times New Roman"/>
              </a:rPr>
              <a:t>и </a:t>
            </a:r>
            <a:r>
              <a:rPr lang="en-US" sz="8800" dirty="0">
                <a:latin typeface="Bahnschrift Light Condensed" panose="020B0502040204020203" pitchFamily="34" charset="0"/>
                <a:ea typeface="Times New Roman"/>
              </a:rPr>
              <a:t>обособленных подразделений организации, сведения о задачах и функциях, а также их почтовые адреса, адреса интернет-сайтов и электронной почты, номера </a:t>
            </a:r>
            <a:r>
              <a:rPr lang="en-US" sz="8800" dirty="0" smtClean="0">
                <a:latin typeface="Bahnschrift Light Condensed" panose="020B0502040204020203" pitchFamily="34" charset="0"/>
                <a:ea typeface="Times New Roman"/>
              </a:rPr>
              <a:t>телефонов;</a:t>
            </a:r>
            <a:endParaRPr lang="ru-RU" sz="8800" dirty="0">
              <a:latin typeface="Bahnschrift Light Condensed" panose="020B0502040204020203" pitchFamily="34" charset="0"/>
              <a:ea typeface="Times New Roman"/>
            </a:endParaRPr>
          </a:p>
          <a:p>
            <a:pPr indent="359410" algn="just">
              <a:lnSpc>
                <a:spcPct val="115000"/>
              </a:lnSpc>
              <a:spcAft>
                <a:spcPts val="300"/>
              </a:spcAft>
            </a:pPr>
            <a:r>
              <a:rPr lang="en-US" sz="8800" dirty="0">
                <a:latin typeface="Bahnschrift Light Condensed" panose="020B0502040204020203" pitchFamily="34" charset="0"/>
                <a:ea typeface="Times New Roman"/>
              </a:rPr>
              <a:t>сведения о руководителе  организации и его заместителях (должность, фамилия, собственное имя, </a:t>
            </a:r>
            <a:r>
              <a:rPr lang="en-US" sz="8800" dirty="0" smtClean="0">
                <a:latin typeface="Bahnschrift Light Condensed" panose="020B0502040204020203" pitchFamily="34" charset="0"/>
                <a:ea typeface="Times New Roman"/>
              </a:rPr>
              <a:t>отчество</a:t>
            </a:r>
            <a:r>
              <a:rPr lang="ru-RU" sz="8800" dirty="0" smtClean="0">
                <a:latin typeface="Bahnschrift Light Condensed" panose="020B0502040204020203" pitchFamily="34" charset="0"/>
                <a:ea typeface="Times New Roman"/>
              </a:rPr>
              <a:t>,</a:t>
            </a:r>
            <a:r>
              <a:rPr lang="en-US" sz="8800" dirty="0" smtClean="0">
                <a:latin typeface="Bahnschrift Light Condensed" panose="020B0502040204020203" pitchFamily="34" charset="0"/>
                <a:ea typeface="Times New Roman"/>
              </a:rPr>
              <a:t> номер </a:t>
            </a:r>
            <a:r>
              <a:rPr lang="en-US" sz="8800" dirty="0">
                <a:latin typeface="Bahnschrift Light Condensed" panose="020B0502040204020203" pitchFamily="34" charset="0"/>
                <a:ea typeface="Times New Roman"/>
              </a:rPr>
              <a:t>служебного телефона, фотографическое изображение, а также при согласии указанных лиц иные сведения о них</a:t>
            </a:r>
            <a:r>
              <a:rPr lang="en-US" sz="8800" dirty="0" smtClean="0">
                <a:latin typeface="Bahnschrift Light Condensed" panose="020B0502040204020203" pitchFamily="34" charset="0"/>
                <a:ea typeface="Times New Roman"/>
              </a:rPr>
              <a:t>)</a:t>
            </a:r>
            <a:endParaRPr lang="ru-RU" sz="8800" dirty="0">
              <a:latin typeface="Bahnschrift Light Condensed" panose="020B0502040204020203" pitchFamily="34" charset="0"/>
              <a:ea typeface="Times New Roman"/>
            </a:endParaRPr>
          </a:p>
          <a:p>
            <a:pPr marL="0" lvl="0" indent="0" algn="just">
              <a:lnSpc>
                <a:spcPct val="107000"/>
              </a:lnSpc>
              <a:spcAft>
                <a:spcPts val="600"/>
              </a:spcAft>
              <a:buNone/>
            </a:pPr>
            <a:endParaRPr lang="ru-RU" sz="3200" b="1" dirty="0">
              <a:latin typeface="Bahnschrift Light Condensed" panose="020B0502040204020203" pitchFamily="34" charset="0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538636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Объект 7"/>
          <p:cNvSpPr>
            <a:spLocks noGrp="1"/>
          </p:cNvSpPr>
          <p:nvPr>
            <p:ph idx="1"/>
          </p:nvPr>
        </p:nvSpPr>
        <p:spPr>
          <a:xfrm>
            <a:off x="467544" y="260648"/>
            <a:ext cx="8208912" cy="5688631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07000"/>
              </a:lnSpc>
              <a:spcAft>
                <a:spcPts val="600"/>
              </a:spcAft>
              <a:buNone/>
            </a:pPr>
            <a:r>
              <a:rPr lang="ru-RU" sz="2800" b="1" dirty="0">
                <a:solidFill>
                  <a:srgbClr val="002060"/>
                </a:solidFill>
                <a:latin typeface="Bahnschrift Light Condensed" panose="020B0502040204020203" pitchFamily="34" charset="0"/>
                <a:ea typeface="Calibri"/>
                <a:cs typeface="Times New Roman"/>
              </a:rPr>
              <a:t>Сведения </a:t>
            </a:r>
            <a:r>
              <a:rPr lang="ru-RU" sz="2800" b="1" dirty="0" smtClean="0">
                <a:solidFill>
                  <a:srgbClr val="002060"/>
                </a:solidFill>
                <a:latin typeface="Bahnschrift Light Condensed" panose="020B0502040204020203" pitchFamily="34" charset="0"/>
                <a:ea typeface="Calibri"/>
                <a:cs typeface="Times New Roman"/>
              </a:rPr>
              <a:t>руководстве</a:t>
            </a:r>
            <a:r>
              <a:rPr lang="ru-RU" sz="2800" b="1" dirty="0">
                <a:solidFill>
                  <a:srgbClr val="002060"/>
                </a:solidFill>
                <a:latin typeface="Bahnschrift Light Condensed" panose="020B0502040204020203" pitchFamily="34" charset="0"/>
                <a:ea typeface="Calibri"/>
                <a:cs typeface="Times New Roman"/>
              </a:rPr>
              <a:t>, структура организации (тренерский состав при наличии</a:t>
            </a:r>
            <a:r>
              <a:rPr lang="ru-RU" sz="2800" b="1" dirty="0" smtClean="0">
                <a:solidFill>
                  <a:srgbClr val="002060"/>
                </a:solidFill>
                <a:latin typeface="Bahnschrift Light Condensed" panose="020B0502040204020203" pitchFamily="34" charset="0"/>
                <a:ea typeface="Calibri"/>
                <a:cs typeface="Times New Roman"/>
              </a:rPr>
              <a:t>) (русский и белорусский языки):</a:t>
            </a:r>
            <a:endParaRPr lang="ru-RU" sz="2800" b="1" dirty="0">
              <a:solidFill>
                <a:srgbClr val="002060"/>
              </a:solidFill>
              <a:latin typeface="Bahnschrift Light Condensed" panose="020B0502040204020203" pitchFamily="34" charset="0"/>
              <a:ea typeface="Calibri"/>
              <a:cs typeface="Times New Roman"/>
            </a:endParaRPr>
          </a:p>
          <a:p>
            <a:pPr indent="359410" algn="just">
              <a:lnSpc>
                <a:spcPct val="115000"/>
              </a:lnSpc>
              <a:spcAft>
                <a:spcPts val="300"/>
              </a:spcAft>
            </a:pPr>
            <a:r>
              <a:rPr lang="en-US" sz="2800" dirty="0" smtClean="0">
                <a:latin typeface="Bahnschrift Light Condensed" panose="020B0502040204020203" pitchFamily="34" charset="0"/>
                <a:ea typeface="Times New Roman"/>
              </a:rPr>
              <a:t>сведения </a:t>
            </a:r>
            <a:r>
              <a:rPr lang="en-US" sz="2800" dirty="0">
                <a:latin typeface="Bahnschrift Light Condensed" panose="020B0502040204020203" pitchFamily="34" charset="0"/>
                <a:ea typeface="Times New Roman"/>
              </a:rPr>
              <a:t>о руководителе  организации и его заместителях (должность, фамилия, собственное имя, отчество (если таковое имеется), номер служебного телефона, фотографическое изображение, а также при согласии указанных лиц иные сведения о них</a:t>
            </a:r>
            <a:r>
              <a:rPr lang="en-US" sz="2800" dirty="0" smtClean="0">
                <a:latin typeface="Bahnschrift Light Condensed" panose="020B0502040204020203" pitchFamily="34" charset="0"/>
                <a:ea typeface="Times New Roman"/>
              </a:rPr>
              <a:t>)</a:t>
            </a:r>
            <a:endParaRPr lang="ru-RU" sz="2800" dirty="0" smtClean="0">
              <a:latin typeface="Bahnschrift Light Condensed" panose="020B0502040204020203" pitchFamily="34" charset="0"/>
              <a:ea typeface="Times New Roman"/>
            </a:endParaRPr>
          </a:p>
          <a:p>
            <a:pPr indent="359410" algn="just">
              <a:lnSpc>
                <a:spcPct val="115000"/>
              </a:lnSpc>
              <a:spcAft>
                <a:spcPts val="300"/>
              </a:spcAft>
            </a:pPr>
            <a:r>
              <a:rPr lang="ru-RU" sz="2800" dirty="0" smtClean="0">
                <a:latin typeface="Bahnschrift Light Condensed" panose="020B0502040204020203" pitchFamily="34" charset="0"/>
                <a:ea typeface="Times New Roman"/>
              </a:rPr>
              <a:t>сведения </a:t>
            </a:r>
            <a:r>
              <a:rPr lang="ru-RU" sz="2800" dirty="0">
                <a:latin typeface="Bahnschrift Light Condensed" panose="020B0502040204020203" pitchFamily="34" charset="0"/>
                <a:ea typeface="Times New Roman"/>
              </a:rPr>
              <a:t>о тренерско-преподавательском составе (должность, фамилия, имя, отчество, номер служебного телефона, фотографическое изображение) </a:t>
            </a:r>
          </a:p>
          <a:p>
            <a:pPr indent="359410" algn="just">
              <a:lnSpc>
                <a:spcPct val="115000"/>
              </a:lnSpc>
              <a:spcAft>
                <a:spcPts val="300"/>
              </a:spcAft>
            </a:pPr>
            <a:endParaRPr lang="ru-RU" sz="2800" dirty="0">
              <a:latin typeface="Bahnschrift Light Condensed" panose="020B0502040204020203" pitchFamily="34" charset="0"/>
              <a:ea typeface="Times New Roman"/>
            </a:endParaRPr>
          </a:p>
          <a:p>
            <a:pPr marL="0" lvl="0" indent="0" algn="just">
              <a:lnSpc>
                <a:spcPct val="107000"/>
              </a:lnSpc>
              <a:spcAft>
                <a:spcPts val="600"/>
              </a:spcAft>
              <a:buNone/>
            </a:pPr>
            <a:endParaRPr lang="ru-RU" sz="3200" b="1" dirty="0"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983394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Объект 7"/>
          <p:cNvSpPr>
            <a:spLocks noGrp="1"/>
          </p:cNvSpPr>
          <p:nvPr>
            <p:ph idx="1"/>
          </p:nvPr>
        </p:nvSpPr>
        <p:spPr>
          <a:xfrm>
            <a:off x="539552" y="188640"/>
            <a:ext cx="8208912" cy="6912768"/>
          </a:xfrm>
        </p:spPr>
        <p:txBody>
          <a:bodyPr>
            <a:normAutofit fontScale="25000" lnSpcReduction="20000"/>
          </a:bodyPr>
          <a:lstStyle/>
          <a:p>
            <a:pPr marL="0" lvl="0" indent="0" algn="just">
              <a:lnSpc>
                <a:spcPct val="107000"/>
              </a:lnSpc>
              <a:spcAft>
                <a:spcPts val="600"/>
              </a:spcAft>
              <a:buNone/>
            </a:pPr>
            <a:r>
              <a:rPr lang="ru-RU" sz="9600" b="1" dirty="0" smtClean="0">
                <a:solidFill>
                  <a:srgbClr val="002060"/>
                </a:solidFill>
                <a:latin typeface="Bahnschrift SemiBold SemiConden" panose="020B0502040204020203" pitchFamily="34" charset="0"/>
                <a:ea typeface="Calibri"/>
                <a:cs typeface="Times New Roman"/>
              </a:rPr>
              <a:t>О </a:t>
            </a:r>
            <a:r>
              <a:rPr lang="ru-RU" sz="9600" b="1" dirty="0">
                <a:solidFill>
                  <a:srgbClr val="002060"/>
                </a:solidFill>
                <a:latin typeface="Bahnschrift SemiBold SemiConden" panose="020B0502040204020203" pitchFamily="34" charset="0"/>
                <a:ea typeface="Calibri"/>
                <a:cs typeface="Times New Roman"/>
              </a:rPr>
              <a:t>работе с обращениями граждан и юридических </a:t>
            </a:r>
            <a:r>
              <a:rPr lang="ru-RU" sz="9600" b="1" dirty="0" smtClean="0">
                <a:solidFill>
                  <a:srgbClr val="002060"/>
                </a:solidFill>
                <a:latin typeface="Bahnschrift SemiBold SemiConden" panose="020B0502040204020203" pitchFamily="34" charset="0"/>
                <a:ea typeface="Calibri"/>
                <a:cs typeface="Times New Roman"/>
              </a:rPr>
              <a:t>лиц (русский и белорусский языки):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11200" dirty="0">
                <a:latin typeface="Bahnschrift Light Condensed" panose="020B0502040204020203" pitchFamily="34" charset="0"/>
                <a:cs typeface="Times New Roman" panose="02020603050405020304" pitchFamily="18" charset="0"/>
              </a:rPr>
              <a:t>порядок, время и место личного приема </a:t>
            </a:r>
            <a:r>
              <a:rPr lang="en-US" sz="11200" dirty="0" smtClean="0">
                <a:latin typeface="Bahnschrift Light Condensed" panose="020B0502040204020203" pitchFamily="34" charset="0"/>
                <a:cs typeface="Times New Roman" panose="02020603050405020304" pitchFamily="18" charset="0"/>
              </a:rPr>
              <a:t>граждан</a:t>
            </a:r>
            <a:endParaRPr lang="ru-RU" sz="11200" dirty="0" smtClean="0">
              <a:latin typeface="Bahnschrift Light Condensed" panose="020B0502040204020203" pitchFamily="34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11200" dirty="0" smtClean="0">
                <a:latin typeface="Bahnschrift Light Condensed" panose="020B0502040204020203" pitchFamily="34" charset="0"/>
                <a:cs typeface="Times New Roman" panose="02020603050405020304" pitchFamily="18" charset="0"/>
              </a:rPr>
              <a:t>порядок </a:t>
            </a:r>
            <a:r>
              <a:rPr lang="en-US" sz="11200" dirty="0">
                <a:latin typeface="Bahnschrift Light Condensed" panose="020B0502040204020203" pitchFamily="34" charset="0"/>
                <a:cs typeface="Times New Roman" panose="02020603050405020304" pitchFamily="18" charset="0"/>
              </a:rPr>
              <a:t>рассмотрения обращений </a:t>
            </a:r>
            <a:r>
              <a:rPr lang="en-US" sz="11200" dirty="0" smtClean="0">
                <a:latin typeface="Bahnschrift Light Condensed" panose="020B0502040204020203" pitchFamily="34" charset="0"/>
                <a:cs typeface="Times New Roman" panose="02020603050405020304" pitchFamily="18" charset="0"/>
              </a:rPr>
              <a:t>граждан</a:t>
            </a:r>
            <a:endParaRPr lang="ru-RU" sz="11200" dirty="0">
              <a:latin typeface="Bahnschrift Light Condensed" panose="020B0502040204020203" pitchFamily="34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11200" dirty="0" smtClean="0">
                <a:latin typeface="Bahnschrift Light Condensed" panose="020B0502040204020203" pitchFamily="34" charset="0"/>
                <a:cs typeface="Times New Roman" panose="02020603050405020304" pitchFamily="18" charset="0"/>
              </a:rPr>
              <a:t>порядок </a:t>
            </a:r>
            <a:r>
              <a:rPr lang="en-US" sz="11200" dirty="0">
                <a:latin typeface="Bahnschrift Light Condensed" panose="020B0502040204020203" pitchFamily="34" charset="0"/>
                <a:cs typeface="Times New Roman" panose="02020603050405020304" pitchFamily="18" charset="0"/>
              </a:rPr>
              <a:t>направления в государственный </a:t>
            </a:r>
            <a:r>
              <a:rPr lang="en-US" sz="11200" dirty="0" smtClean="0">
                <a:latin typeface="Bahnschrift Light Condensed" panose="020B0502040204020203" pitchFamily="34" charset="0"/>
                <a:cs typeface="Times New Roman" panose="02020603050405020304" pitchFamily="18" charset="0"/>
              </a:rPr>
              <a:t>орган</a:t>
            </a:r>
            <a:endParaRPr lang="ru-RU" sz="11200" dirty="0" smtClean="0">
              <a:latin typeface="Bahnschrift Light Condensed" panose="020B0502040204020203" pitchFamily="34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11200" dirty="0" smtClean="0">
                <a:latin typeface="Bahnschrift Light Condensed" panose="020B0502040204020203" pitchFamily="34" charset="0"/>
                <a:cs typeface="Times New Roman" panose="02020603050405020304" pitchFamily="18" charset="0"/>
              </a:rPr>
              <a:t>государственную </a:t>
            </a:r>
            <a:r>
              <a:rPr lang="en-US" sz="11200" dirty="0">
                <a:latin typeface="Bahnschrift Light Condensed" panose="020B0502040204020203" pitchFamily="34" charset="0"/>
                <a:cs typeface="Times New Roman" panose="02020603050405020304" pitchFamily="18" charset="0"/>
              </a:rPr>
              <a:t>организацию электронных обращений посредством государственной единой </a:t>
            </a:r>
            <a:r>
              <a:rPr lang="en-US" sz="11200" dirty="0" smtClean="0">
                <a:latin typeface="Bahnschrift Light Condensed" panose="020B0502040204020203" pitchFamily="34" charset="0"/>
                <a:cs typeface="Times New Roman" panose="02020603050405020304" pitchFamily="18" charset="0"/>
              </a:rPr>
              <a:t>республиканской </a:t>
            </a:r>
            <a:r>
              <a:rPr lang="en-US" sz="11200" dirty="0">
                <a:latin typeface="Bahnschrift Light Condensed" panose="020B0502040204020203" pitchFamily="34" charset="0"/>
                <a:cs typeface="Times New Roman" panose="02020603050405020304" pitchFamily="18" charset="0"/>
              </a:rPr>
              <a:t>информационной системы учета и обработки обращений граждан и юридических лиц с указанием гиперссылки на </a:t>
            </a:r>
            <a:r>
              <a:rPr lang="en-US" sz="11200" dirty="0" smtClean="0">
                <a:latin typeface="Bahnschrift Light Condensed" panose="020B0502040204020203" pitchFamily="34" charset="0"/>
                <a:cs typeface="Times New Roman" panose="02020603050405020304" pitchFamily="18" charset="0"/>
              </a:rPr>
              <a:t>нее</a:t>
            </a:r>
            <a:endParaRPr lang="ru-RU" sz="11200" dirty="0" smtClean="0">
              <a:latin typeface="Bahnschrift Light Condensed" panose="020B0502040204020203" pitchFamily="34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11200" dirty="0" smtClean="0">
                <a:latin typeface="Bahnschrift Light Condensed" panose="020B0502040204020203" pitchFamily="34" charset="0"/>
                <a:cs typeface="Times New Roman" panose="02020603050405020304" pitchFamily="18" charset="0"/>
              </a:rPr>
              <a:t>номера </a:t>
            </a:r>
            <a:r>
              <a:rPr lang="en-US" sz="11200" dirty="0">
                <a:latin typeface="Bahnschrift Light Condensed" panose="020B0502040204020203" pitchFamily="34" charset="0"/>
                <a:cs typeface="Times New Roman" panose="02020603050405020304" pitchFamily="18" charset="0"/>
              </a:rPr>
              <a:t>телефонов «горячих линий», телефонов доверия и справочных </a:t>
            </a:r>
            <a:r>
              <a:rPr lang="en-US" sz="11200" dirty="0" smtClean="0">
                <a:latin typeface="Bahnschrift Light Condensed" panose="020B0502040204020203" pitchFamily="34" charset="0"/>
                <a:cs typeface="Times New Roman" panose="02020603050405020304" pitchFamily="18" charset="0"/>
              </a:rPr>
              <a:t>служб</a:t>
            </a:r>
            <a:endParaRPr lang="ru-RU" sz="11200" dirty="0" smtClean="0">
              <a:latin typeface="Bahnschrift Light Condensed" panose="020B0502040204020203" pitchFamily="34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11200" dirty="0" smtClean="0">
                <a:latin typeface="Bahnschrift Light Condensed" panose="020B0502040204020203" pitchFamily="34" charset="0"/>
                <a:cs typeface="Times New Roman" panose="02020603050405020304" pitchFamily="18" charset="0"/>
              </a:rPr>
              <a:t>наименование</a:t>
            </a:r>
            <a:r>
              <a:rPr lang="en-US" sz="11200" dirty="0">
                <a:latin typeface="Bahnschrift Light Condensed" panose="020B0502040204020203" pitchFamily="34" charset="0"/>
                <a:cs typeface="Times New Roman" panose="02020603050405020304" pitchFamily="18" charset="0"/>
              </a:rPr>
              <a:t>, место нахождения и режим работы вышестоящего государственного органа и </a:t>
            </a:r>
            <a:r>
              <a:rPr lang="en-US" sz="11200" dirty="0" smtClean="0">
                <a:latin typeface="Bahnschrift Light Condensed" panose="020B0502040204020203" pitchFamily="34" charset="0"/>
                <a:cs typeface="Times New Roman" panose="02020603050405020304" pitchFamily="18" charset="0"/>
              </a:rPr>
              <a:t>организации</a:t>
            </a:r>
            <a:endParaRPr lang="ru-RU" sz="11200" dirty="0">
              <a:latin typeface="Bahnschrift Light Condensed" panose="020B0502040204020203" pitchFamily="34" charset="0"/>
              <a:cs typeface="Times New Roman" panose="02020603050405020304" pitchFamily="18" charset="0"/>
            </a:endParaRPr>
          </a:p>
          <a:p>
            <a:pPr marL="0" lvl="0" indent="0" algn="just">
              <a:lnSpc>
                <a:spcPct val="107000"/>
              </a:lnSpc>
              <a:spcAft>
                <a:spcPts val="600"/>
              </a:spcAft>
              <a:buNone/>
            </a:pPr>
            <a:endParaRPr lang="ru-RU" sz="11200" b="1" dirty="0"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324834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Объект 7"/>
          <p:cNvSpPr>
            <a:spLocks noGrp="1"/>
          </p:cNvSpPr>
          <p:nvPr>
            <p:ph idx="1"/>
          </p:nvPr>
        </p:nvSpPr>
        <p:spPr>
          <a:xfrm>
            <a:off x="539552" y="188640"/>
            <a:ext cx="8208912" cy="4536504"/>
          </a:xfrm>
        </p:spPr>
        <p:txBody>
          <a:bodyPr>
            <a:noAutofit/>
          </a:bodyPr>
          <a:lstStyle/>
          <a:p>
            <a:pPr marL="109728" indent="0">
              <a:buNone/>
            </a:pPr>
            <a:r>
              <a:rPr lang="ru-RU" sz="1800" b="1" dirty="0">
                <a:solidFill>
                  <a:srgbClr val="002060"/>
                </a:solidFill>
                <a:latin typeface="Bahnschrift SemiCondensed" panose="020B0502040204020203" pitchFamily="34" charset="0"/>
              </a:rPr>
              <a:t>О</a:t>
            </a:r>
            <a:r>
              <a:rPr lang="ru-RU" sz="1800" b="1" dirty="0" smtClean="0">
                <a:solidFill>
                  <a:srgbClr val="002060"/>
                </a:solidFill>
                <a:latin typeface="Bahnschrift SemiCondensed" panose="020B0502040204020203" pitchFamily="34" charset="0"/>
              </a:rPr>
              <a:t>б </a:t>
            </a:r>
            <a:r>
              <a:rPr lang="ru-RU" sz="1800" b="1" dirty="0">
                <a:solidFill>
                  <a:srgbClr val="002060"/>
                </a:solidFill>
                <a:latin typeface="Bahnschrift SemiCondensed" panose="020B0502040204020203" pitchFamily="34" charset="0"/>
              </a:rPr>
              <a:t>осуществлении административных процедур в отношении юридических лиц и граждан, в том числе индивидуальных </a:t>
            </a:r>
            <a:r>
              <a:rPr lang="ru-RU" sz="1800" b="1" dirty="0" smtClean="0">
                <a:solidFill>
                  <a:srgbClr val="002060"/>
                </a:solidFill>
                <a:latin typeface="Bahnschrift SemiCondensed" panose="020B0502040204020203" pitchFamily="34" charset="0"/>
              </a:rPr>
              <a:t>предпринимателей (русский и белорусский языки):</a:t>
            </a:r>
            <a:endParaRPr lang="ru-RU" sz="1800" b="1" dirty="0">
              <a:solidFill>
                <a:srgbClr val="002060"/>
              </a:solidFill>
              <a:latin typeface="Bahnschrift SemiCondensed" panose="020B0502040204020203" pitchFamily="34" charset="0"/>
            </a:endParaRPr>
          </a:p>
          <a:p>
            <a:r>
              <a:rPr lang="ru-RU" sz="1700" dirty="0">
                <a:latin typeface="Bahnschrift Light Condensed" panose="020B0502040204020203" pitchFamily="34" charset="0"/>
              </a:rPr>
              <a:t>наименования административных процедур;</a:t>
            </a:r>
          </a:p>
          <a:p>
            <a:r>
              <a:rPr lang="ru-RU" sz="1700" dirty="0">
                <a:latin typeface="Bahnschrift Light Condensed" panose="020B0502040204020203" pitchFamily="34" charset="0"/>
              </a:rPr>
              <a:t>порядок подачи заявлений об осуществлении административных процедур в электронной форме (при ее наличии);</a:t>
            </a:r>
          </a:p>
          <a:p>
            <a:r>
              <a:rPr lang="ru-RU" sz="1700" dirty="0">
                <a:latin typeface="Bahnschrift Light Condensed" panose="020B0502040204020203" pitchFamily="34" charset="0"/>
              </a:rPr>
              <a:t>исчерпывающие перечни документов и (или) сведений, представляемых для осуществления административных процедур;</a:t>
            </a:r>
          </a:p>
          <a:p>
            <a:r>
              <a:rPr lang="ru-RU" sz="1700" dirty="0">
                <a:latin typeface="Bahnschrift Light Condensed" panose="020B0502040204020203" pitchFamily="34" charset="0"/>
              </a:rPr>
              <a:t>перечни самостоятельно запрашиваемых государственным органом и организацией документов и (или) сведений, необходимых для осуществления административной процедуры, не включенных в перечни документов и (или) сведений, представляемых для осуществления административных процедур;</a:t>
            </a:r>
          </a:p>
          <a:p>
            <a:r>
              <a:rPr lang="ru-RU" sz="1700" dirty="0">
                <a:latin typeface="Bahnschrift Light Condensed" panose="020B0502040204020203" pitchFamily="34" charset="0"/>
              </a:rPr>
              <a:t>формы (бланки) документов, необходимых для обращения за осуществлением административных процедур, порядок их заполнения и представления;</a:t>
            </a:r>
          </a:p>
          <a:p>
            <a:r>
              <a:rPr lang="ru-RU" sz="1700" dirty="0">
                <a:latin typeface="Bahnschrift Light Condensed" panose="020B0502040204020203" pitchFamily="34" charset="0"/>
              </a:rPr>
              <a:t>сроки осуществления административных процедур;</a:t>
            </a:r>
          </a:p>
          <a:p>
            <a:r>
              <a:rPr lang="ru-RU" sz="1700" dirty="0">
                <a:latin typeface="Bahnschrift Light Condensed" panose="020B0502040204020203" pitchFamily="34" charset="0"/>
              </a:rPr>
              <a:t>сроки действия справок или других документов, выдаваемых при осуществлении административных процедур;</a:t>
            </a:r>
          </a:p>
          <a:p>
            <a:r>
              <a:rPr lang="ru-RU" sz="1700" dirty="0">
                <a:latin typeface="Bahnschrift Light Condensed" panose="020B0502040204020203" pitchFamily="34" charset="0"/>
              </a:rPr>
              <a:t>размер платы, взимаемой при осуществлении административных процедур, или порядок ее определения, а также реквизиты банковских счетов для внесения такой платы;</a:t>
            </a:r>
          </a:p>
          <a:p>
            <a:r>
              <a:rPr lang="ru-RU" sz="1700" dirty="0">
                <a:latin typeface="Bahnschrift Light Condensed" panose="020B0502040204020203" pitchFamily="34" charset="0"/>
              </a:rPr>
              <a:t>время приема, место нахождения, номер служебного телефона, фамилия, собственное имя, отчество (если таковое имеется), должность работника (работников) государственного органа и организации, осуществляющего (осуществляющих) прием заявлений об осуществлении административных процедур;</a:t>
            </a:r>
          </a:p>
          <a:p>
            <a:r>
              <a:rPr lang="ru-RU" sz="1700" dirty="0">
                <a:latin typeface="Bahnschrift Light Condensed" panose="020B0502040204020203" pitchFamily="34" charset="0"/>
              </a:rPr>
              <a:t>наименование, место нахождения и режим работы вышестоящего государственного органа и </a:t>
            </a:r>
            <a:r>
              <a:rPr lang="ru-RU" sz="1700" dirty="0" smtClean="0">
                <a:latin typeface="Bahnschrift Light Condensed" panose="020B0502040204020203" pitchFamily="34" charset="0"/>
              </a:rPr>
              <a:t>организации</a:t>
            </a:r>
            <a:endParaRPr lang="ru-RU" sz="1700" dirty="0">
              <a:latin typeface="Bahnschrift Light Condensed" panose="020B0502040204020203" pitchFamily="34" charset="0"/>
            </a:endParaRPr>
          </a:p>
          <a:p>
            <a:pPr marL="0" lvl="0" indent="0" algn="just">
              <a:lnSpc>
                <a:spcPct val="107000"/>
              </a:lnSpc>
              <a:spcAft>
                <a:spcPts val="600"/>
              </a:spcAft>
              <a:buNone/>
            </a:pPr>
            <a:endParaRPr lang="ru-RU" sz="1600" b="1" dirty="0">
              <a:latin typeface="Bahnschrift Light Condensed" panose="020B0502040204020203" pitchFamily="34" charset="0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645747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Серая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259</TotalTime>
  <Words>404</Words>
  <Application>Microsoft Office PowerPoint</Application>
  <PresentationFormat>Экран (4:3)</PresentationFormat>
  <Paragraphs>60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Открытая</vt:lpstr>
      <vt:lpstr>Сайты организаций физической культуры, спорта и туризма</vt:lpstr>
      <vt:lpstr>ПОСТАНОВЛЕНИЕ СОВЕТА МИНИСТРОВ РЕСПУБЛИКИ БЕЛАРУСЬ 29 апреля 2010 г. № 645  О порядке функционирования  интернет-сайтов государственных  органов и организаций </vt:lpstr>
      <vt:lpstr>Основные разделы </vt:lpstr>
      <vt:lpstr>  Применение русского и белорусского языков является обязательным при размещении на интернет-сайтах информации:  -     о государственном органе и организации; -    о работе с обращениями граждан и юридических лиц; -    об осуществлении административных процедур в отношении юридических лиц и граждан, в том числе индивидуальных предпринимателей; -    об услугах (работах) оказываемых (выполняемых) организацией; -    о формах обратной связи  </vt:lpstr>
      <vt:lpstr> за исключением:  -    текстов нормативных правовых актов (извлечений из них), которые приводятся на языке их принятия (издания);  -      форм (бланков) документов, необходимых для обращения за осуществлением административных процедур, которые представляются на языке их установления.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Организации регистрируют доменные имена в зонах «.бел», «.gov.by» или «.mil.by», организации – в зонах «.бел» и (или) «.by».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63</cp:revision>
  <dcterms:created xsi:type="dcterms:W3CDTF">2024-05-21T11:53:13Z</dcterms:created>
  <dcterms:modified xsi:type="dcterms:W3CDTF">2024-07-30T14:53:25Z</dcterms:modified>
</cp:coreProperties>
</file>